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Playfair Display"/>
      <p:regular r:id="rId45"/>
      <p:bold r:id="rId46"/>
      <p:italic r:id="rId47"/>
      <p:boldItalic r:id="rId48"/>
    </p:embeddedFont>
    <p:embeddedFont>
      <p:font typeface="Montserrat"/>
      <p:regular r:id="rId49"/>
      <p:bold r:id="rId50"/>
      <p:italic r:id="rId51"/>
      <p:boldItalic r:id="rId52"/>
    </p:embeddedFont>
    <p:embeddedFont>
      <p:font typeface="Oswald"/>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PlayfairDisplay-bold.fntdata"/><Relationship Id="rId45"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boldItalic.fntdata"/><Relationship Id="rId47" Type="http://schemas.openxmlformats.org/officeDocument/2006/relationships/font" Target="fonts/PlayfairDisplay-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Oswald-regular.fntdata"/><Relationship Id="rId52"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1b776ea6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1b776ea6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d1b776ea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d1b776ea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d1b776ea6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d1b776ea6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1b776ea6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1b776ea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d1b776ea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d1b776ea6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b776ea6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1b776ea6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d1b776ea64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d1b776ea64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1b776ea6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d1b776ea6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1b776ea6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1b776ea6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d1b776ea6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d1b776ea6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1ad53e22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1ad53e22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1b776ea6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1b776ea6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1fbb60a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d1fbb60a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d1fbb60a7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d1fbb60a7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1fbb60a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1fbb60a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d1fbb60a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d1fbb60a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1fbb60a7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1fbb60a7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1fbb60a7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1fbb60a7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1fbb60a7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1fbb60a7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1fbb60a7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d1fbb60a7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1fbb60a7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1fbb60a7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1b776ea6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1b776ea6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d1fbb60a7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d1fbb60a7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1fbb60a7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1fbb60a7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d1fbb60a7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d1fbb60a7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1fbb60a7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1fbb60a7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1b776ea6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1b776ea6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1fbb60a7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1fbb60a7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d1b776ea6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d1b776ea6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d1b776ea6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d1b776ea6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d1b776ea6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d1b776ea6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1b776ea6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1b776ea6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d1b776ea6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d1b776ea6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d1b776ea6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d1b776ea6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1b776ea6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1b776ea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1b776ea6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1b776ea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1b776ea6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d1b776ea6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1b776ea6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1b776ea6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jpg"/><Relationship Id="rId4" Type="http://schemas.openxmlformats.org/officeDocument/2006/relationships/image" Target="../media/image20.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7.png"/><Relationship Id="rId5"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4.gif"/><Relationship Id="rId5" Type="http://schemas.openxmlformats.org/officeDocument/2006/relationships/image" Target="../media/image46.gif"/><Relationship Id="rId6" Type="http://schemas.openxmlformats.org/officeDocument/2006/relationships/image" Target="../media/image42.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65.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56.png"/><Relationship Id="rId5"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56.png"/><Relationship Id="rId4" Type="http://schemas.openxmlformats.org/officeDocument/2006/relationships/image" Target="../media/image58.gif"/><Relationship Id="rId5" Type="http://schemas.openxmlformats.org/officeDocument/2006/relationships/image" Target="../media/image59.png"/><Relationship Id="rId6"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hyperlink" Target="https://statisticsbyjim.com/basics/interquartile-range" TargetMode="External"/><Relationship Id="rId5" Type="http://schemas.openxmlformats.org/officeDocument/2006/relationships/hyperlink" Target="https://www.kaggle.com/datasets/atharvaingle/crop-recommendation-dataset" TargetMode="External"/><Relationship Id="rId6" Type="http://schemas.openxmlformats.org/officeDocument/2006/relationships/hyperlink" Target="https://rodaleinstitute.org/why-organic/organic-farming-practices/crop-rotation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990"/>
              <a:buNone/>
            </a:pPr>
            <a:r>
              <a:t/>
            </a:r>
            <a:endParaRPr sz="6020"/>
          </a:p>
          <a:p>
            <a:pPr indent="0" lvl="0" marL="0" rtl="0" algn="l">
              <a:lnSpc>
                <a:spcPct val="115000"/>
              </a:lnSpc>
              <a:spcBef>
                <a:spcPts val="0"/>
              </a:spcBef>
              <a:spcAft>
                <a:spcPts val="0"/>
              </a:spcAft>
              <a:buClr>
                <a:schemeClr val="dk2"/>
              </a:buClr>
              <a:buSzPts val="990"/>
              <a:buFont typeface="Arial"/>
              <a:buNone/>
            </a:pPr>
            <a:r>
              <a:rPr lang="en-GB" sz="6020"/>
              <a:t>Crop Recommendation </a:t>
            </a:r>
            <a:endParaRPr sz="6020"/>
          </a:p>
          <a:p>
            <a:pPr indent="0" lvl="0" marL="0" rtl="0" algn="ctr">
              <a:spcBef>
                <a:spcPts val="0"/>
              </a:spcBef>
              <a:spcAft>
                <a:spcPts val="0"/>
              </a:spcAft>
              <a:buSzPts val="990"/>
              <a:buNone/>
            </a:pPr>
            <a:r>
              <a:t/>
            </a:r>
            <a:endParaRPr sz="6120"/>
          </a:p>
        </p:txBody>
      </p:sp>
      <p:sp>
        <p:nvSpPr>
          <p:cNvPr id="59" name="Google Shape;59;p13"/>
          <p:cNvSpPr txBox="1"/>
          <p:nvPr>
            <p:ph idx="1" type="subTitle"/>
          </p:nvPr>
        </p:nvSpPr>
        <p:spPr>
          <a:xfrm>
            <a:off x="344250" y="3550650"/>
            <a:ext cx="5073600" cy="9465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GB"/>
              <a:t>MT2023195 Nisha Rathod</a:t>
            </a:r>
            <a:endParaRPr/>
          </a:p>
          <a:p>
            <a:pPr indent="0" lvl="0" marL="0" rtl="0" algn="l">
              <a:spcBef>
                <a:spcPts val="0"/>
              </a:spcBef>
              <a:spcAft>
                <a:spcPts val="0"/>
              </a:spcAft>
              <a:buNone/>
            </a:pPr>
            <a:r>
              <a:rPr lang="en-GB"/>
              <a:t>MT2023165  Somya Malgudi</a:t>
            </a:r>
            <a:endParaRPr/>
          </a:p>
          <a:p>
            <a:pPr indent="0" lvl="0" marL="0" rtl="0" algn="l">
              <a:spcBef>
                <a:spcPts val="0"/>
              </a:spcBef>
              <a:spcAft>
                <a:spcPts val="0"/>
              </a:spcAft>
              <a:buNone/>
            </a:pPr>
            <a:r>
              <a:rPr lang="en-GB"/>
              <a:t>MT2023030  Akshansh Jain</a:t>
            </a:r>
            <a:endParaRPr/>
          </a:p>
        </p:txBody>
      </p:sp>
      <p:sp>
        <p:nvSpPr>
          <p:cNvPr id="60" name="Google Shape;60;p13"/>
          <p:cNvSpPr txBox="1"/>
          <p:nvPr/>
        </p:nvSpPr>
        <p:spPr>
          <a:xfrm>
            <a:off x="5342925" y="321225"/>
            <a:ext cx="2323500" cy="16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Crop Rotation → MAB</a:t>
            </a:r>
            <a:endParaRPr/>
          </a:p>
        </p:txBody>
      </p:sp>
      <p:pic>
        <p:nvPicPr>
          <p:cNvPr id="121" name="Google Shape;121;p22"/>
          <p:cNvPicPr preferRelativeResize="0"/>
          <p:nvPr/>
        </p:nvPicPr>
        <p:blipFill>
          <a:blip r:embed="rId3">
            <a:alphaModFix/>
          </a:blip>
          <a:stretch>
            <a:fillRect/>
          </a:stretch>
        </p:blipFill>
        <p:spPr>
          <a:xfrm>
            <a:off x="1111675" y="1206675"/>
            <a:ext cx="2862451" cy="1612500"/>
          </a:xfrm>
          <a:prstGeom prst="rect">
            <a:avLst/>
          </a:prstGeom>
          <a:noFill/>
          <a:ln>
            <a:noFill/>
          </a:ln>
        </p:spPr>
      </p:pic>
      <p:pic>
        <p:nvPicPr>
          <p:cNvPr id="122" name="Google Shape;122;p22"/>
          <p:cNvPicPr preferRelativeResize="0"/>
          <p:nvPr/>
        </p:nvPicPr>
        <p:blipFill>
          <a:blip r:embed="rId4">
            <a:alphaModFix/>
          </a:blip>
          <a:stretch>
            <a:fillRect/>
          </a:stretch>
        </p:blipFill>
        <p:spPr>
          <a:xfrm>
            <a:off x="5106000" y="1206675"/>
            <a:ext cx="3066301" cy="1525825"/>
          </a:xfrm>
          <a:prstGeom prst="rect">
            <a:avLst/>
          </a:prstGeom>
          <a:noFill/>
          <a:ln>
            <a:noFill/>
          </a:ln>
        </p:spPr>
      </p:pic>
      <p:pic>
        <p:nvPicPr>
          <p:cNvPr id="123" name="Google Shape;123;p22"/>
          <p:cNvPicPr preferRelativeResize="0"/>
          <p:nvPr/>
        </p:nvPicPr>
        <p:blipFill>
          <a:blip r:embed="rId5">
            <a:alphaModFix/>
          </a:blip>
          <a:stretch>
            <a:fillRect/>
          </a:stretch>
        </p:blipFill>
        <p:spPr>
          <a:xfrm>
            <a:off x="2911475" y="3008125"/>
            <a:ext cx="3394152" cy="1779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a:off x="1065975" y="82225"/>
            <a:ext cx="6918800" cy="4908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Content Based</a:t>
            </a:r>
            <a:endParaRPr/>
          </a:p>
        </p:txBody>
      </p:sp>
      <p:pic>
        <p:nvPicPr>
          <p:cNvPr id="134" name="Google Shape;134;p24"/>
          <p:cNvPicPr preferRelativeResize="0"/>
          <p:nvPr/>
        </p:nvPicPr>
        <p:blipFill>
          <a:blip r:embed="rId3">
            <a:alphaModFix/>
          </a:blip>
          <a:stretch>
            <a:fillRect/>
          </a:stretch>
        </p:blipFill>
        <p:spPr>
          <a:xfrm>
            <a:off x="1495525" y="1017725"/>
            <a:ext cx="5964250" cy="4056350"/>
          </a:xfrm>
          <a:prstGeom prst="rect">
            <a:avLst/>
          </a:prstGeom>
          <a:noFill/>
          <a:ln>
            <a:noFill/>
          </a:ln>
        </p:spPr>
      </p:pic>
      <p:sp>
        <p:nvSpPr>
          <p:cNvPr id="135" name="Google Shape;135;p24"/>
          <p:cNvSpPr/>
          <p:nvPr/>
        </p:nvSpPr>
        <p:spPr>
          <a:xfrm rot="5400000">
            <a:off x="6401262" y="2643037"/>
            <a:ext cx="3970252" cy="8918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Awesome now we have</a:t>
            </a:r>
            <a:br>
              <a:rPr b="0" i="0">
                <a:ln cap="flat" cmpd="sng" w="9525">
                  <a:solidFill>
                    <a:schemeClr val="dk2"/>
                  </a:solidFill>
                  <a:prstDash val="solid"/>
                  <a:round/>
                  <a:headEnd len="sm" w="sm" type="none"/>
                  <a:tailEnd len="sm" w="sm" type="none"/>
                </a:ln>
                <a:solidFill>
                  <a:schemeClr val="accent3"/>
                </a:solidFill>
                <a:latin typeface="Arial"/>
              </a:rPr>
            </a:br>
            <a:r>
              <a:rPr b="0" i="0">
                <a:ln cap="flat" cmpd="sng" w="9525">
                  <a:solidFill>
                    <a:schemeClr val="dk2"/>
                  </a:solidFill>
                  <a:prstDash val="solid"/>
                  <a:round/>
                  <a:headEnd len="sm" w="sm" type="none"/>
                  <a:tailEnd len="sm" w="sm" type="none"/>
                </a:ln>
                <a:solidFill>
                  <a:schemeClr val="accent3"/>
                </a:solidFill>
                <a:latin typeface="Arial"/>
              </a:rPr>
              <a:t> 5 most suited crops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p:nvPr/>
        </p:nvSpPr>
        <p:spPr>
          <a:xfrm>
            <a:off x="387225" y="203078"/>
            <a:ext cx="8191784" cy="57095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Wait! Before starting with MAB</a:t>
            </a:r>
          </a:p>
        </p:txBody>
      </p:sp>
      <p:pic>
        <p:nvPicPr>
          <p:cNvPr id="141" name="Google Shape;141;p25"/>
          <p:cNvPicPr preferRelativeResize="0"/>
          <p:nvPr/>
        </p:nvPicPr>
        <p:blipFill>
          <a:blip r:embed="rId3">
            <a:alphaModFix/>
          </a:blip>
          <a:stretch>
            <a:fillRect/>
          </a:stretch>
        </p:blipFill>
        <p:spPr>
          <a:xfrm>
            <a:off x="1778375" y="997631"/>
            <a:ext cx="5409484" cy="40646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We are assuming that ratings follow normal distribution</a:t>
            </a:r>
            <a:endParaRPr/>
          </a:p>
        </p:txBody>
      </p:sp>
      <p:pic>
        <p:nvPicPr>
          <p:cNvPr id="147" name="Google Shape;147;p26"/>
          <p:cNvPicPr preferRelativeResize="0"/>
          <p:nvPr/>
        </p:nvPicPr>
        <p:blipFill>
          <a:blip r:embed="rId3">
            <a:alphaModFix/>
          </a:blip>
          <a:stretch>
            <a:fillRect/>
          </a:stretch>
        </p:blipFill>
        <p:spPr>
          <a:xfrm>
            <a:off x="152400" y="152400"/>
            <a:ext cx="7851549" cy="39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p:nvPr/>
        </p:nvSpPr>
        <p:spPr>
          <a:xfrm>
            <a:off x="2083025" y="1865450"/>
            <a:ext cx="6939578" cy="8368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Loading ε-greedy</a:t>
            </a:r>
          </a:p>
        </p:txBody>
      </p:sp>
      <p:pic>
        <p:nvPicPr>
          <p:cNvPr id="153" name="Google Shape;153;p27" title="Loading GIF"/>
          <p:cNvPicPr preferRelativeResize="0"/>
          <p:nvPr/>
        </p:nvPicPr>
        <p:blipFill>
          <a:blip r:embed="rId3">
            <a:alphaModFix/>
          </a:blip>
          <a:stretch>
            <a:fillRect/>
          </a:stretch>
        </p:blipFill>
        <p:spPr>
          <a:xfrm>
            <a:off x="241425" y="1425350"/>
            <a:ext cx="1716999" cy="1716999"/>
          </a:xfrm>
          <a:prstGeom prst="rect">
            <a:avLst/>
          </a:prstGeom>
          <a:noFill/>
          <a:ln>
            <a:noFill/>
          </a:ln>
        </p:spPr>
      </p:pic>
      <p:sp>
        <p:nvSpPr>
          <p:cNvPr id="154" name="Google Shape;154;p27"/>
          <p:cNvSpPr txBox="1"/>
          <p:nvPr/>
        </p:nvSpPr>
        <p:spPr>
          <a:xfrm>
            <a:off x="632025" y="3979125"/>
            <a:ext cx="39792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Skipping Boring code stuff for you…</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Output dump</a:t>
            </a:r>
            <a:endParaRPr/>
          </a:p>
        </p:txBody>
      </p:sp>
      <p:pic>
        <p:nvPicPr>
          <p:cNvPr id="160" name="Google Shape;160;p28"/>
          <p:cNvPicPr preferRelativeResize="0"/>
          <p:nvPr/>
        </p:nvPicPr>
        <p:blipFill>
          <a:blip r:embed="rId3">
            <a:alphaModFix/>
          </a:blip>
          <a:stretch>
            <a:fillRect/>
          </a:stretch>
        </p:blipFill>
        <p:spPr>
          <a:xfrm>
            <a:off x="3943525" y="2571750"/>
            <a:ext cx="5123076" cy="2419350"/>
          </a:xfrm>
          <a:prstGeom prst="rect">
            <a:avLst/>
          </a:prstGeom>
          <a:noFill/>
          <a:ln>
            <a:noFill/>
          </a:ln>
        </p:spPr>
      </p:pic>
      <p:pic>
        <p:nvPicPr>
          <p:cNvPr id="161" name="Google Shape;161;p28"/>
          <p:cNvPicPr preferRelativeResize="0"/>
          <p:nvPr/>
        </p:nvPicPr>
        <p:blipFill>
          <a:blip r:embed="rId4">
            <a:alphaModFix/>
          </a:blip>
          <a:stretch>
            <a:fillRect/>
          </a:stretch>
        </p:blipFill>
        <p:spPr>
          <a:xfrm>
            <a:off x="4210575" y="17800"/>
            <a:ext cx="4628800" cy="2419350"/>
          </a:xfrm>
          <a:prstGeom prst="rect">
            <a:avLst/>
          </a:prstGeom>
          <a:noFill/>
          <a:ln>
            <a:noFill/>
          </a:ln>
        </p:spPr>
      </p:pic>
      <p:pic>
        <p:nvPicPr>
          <p:cNvPr id="162" name="Google Shape;162;p28"/>
          <p:cNvPicPr preferRelativeResize="0"/>
          <p:nvPr/>
        </p:nvPicPr>
        <p:blipFill>
          <a:blip r:embed="rId5">
            <a:alphaModFix/>
          </a:blip>
          <a:stretch>
            <a:fillRect/>
          </a:stretch>
        </p:blipFill>
        <p:spPr>
          <a:xfrm>
            <a:off x="80500" y="152400"/>
            <a:ext cx="3736550" cy="3746626"/>
          </a:xfrm>
          <a:prstGeom prst="rect">
            <a:avLst/>
          </a:prstGeom>
          <a:noFill/>
          <a:ln>
            <a:noFill/>
          </a:ln>
        </p:spPr>
      </p:pic>
      <p:sp>
        <p:nvSpPr>
          <p:cNvPr id="163" name="Google Shape;163;p28"/>
          <p:cNvSpPr txBox="1"/>
          <p:nvPr/>
        </p:nvSpPr>
        <p:spPr>
          <a:xfrm>
            <a:off x="2118650" y="4181525"/>
            <a:ext cx="1584600" cy="7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2"/>
                </a:solidFill>
                <a:latin typeface="Playfair Display"/>
                <a:ea typeface="Playfair Display"/>
                <a:cs typeface="Playfair Display"/>
                <a:sym typeface="Playfair Display"/>
              </a:rPr>
              <a:t>epsilon = 0.3</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rPr lang="en-GB" sz="800">
                <a:solidFill>
                  <a:schemeClr val="dk2"/>
                </a:solidFill>
                <a:latin typeface="Playfair Display"/>
                <a:ea typeface="Playfair Display"/>
                <a:cs typeface="Playfair Display"/>
                <a:sym typeface="Playfair Display"/>
              </a:rPr>
              <a:t>num_iterations = 200</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sz="800">
                <a:solidFill>
                  <a:schemeClr val="dk2"/>
                </a:solidFill>
                <a:latin typeface="Playfair Display"/>
                <a:ea typeface="Playfair Display"/>
                <a:cs typeface="Playfair Display"/>
                <a:sym typeface="Playfair Display"/>
              </a:rPr>
              <a:t>means = [2.5, 2.8, 3.0, 3.5, 3.2]  </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rPr lang="en-GB" sz="800">
                <a:solidFill>
                  <a:schemeClr val="dk2"/>
                </a:solidFill>
                <a:latin typeface="Playfair Display"/>
                <a:ea typeface="Playfair Display"/>
                <a:cs typeface="Playfair Display"/>
                <a:sym typeface="Playfair Display"/>
              </a:rPr>
              <a:t>std_dev = 0.5  </a:t>
            </a:r>
            <a:endParaRPr sz="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800">
              <a:solidFill>
                <a:schemeClr val="dk2"/>
              </a:solidFill>
              <a:latin typeface="Playfair Display"/>
              <a:ea typeface="Playfair Display"/>
              <a:cs typeface="Playfair Display"/>
              <a:sym typeface="Playfair Display"/>
            </a:endParaRPr>
          </a:p>
        </p:txBody>
      </p:sp>
      <p:sp>
        <p:nvSpPr>
          <p:cNvPr id="164" name="Google Shape;164;p28"/>
          <p:cNvSpPr txBox="1"/>
          <p:nvPr/>
        </p:nvSpPr>
        <p:spPr>
          <a:xfrm>
            <a:off x="409475" y="4005850"/>
            <a:ext cx="3293700" cy="2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50">
                <a:solidFill>
                  <a:srgbClr val="212121"/>
                </a:solidFill>
                <a:highlight>
                  <a:srgbClr val="FFFFFF"/>
                </a:highlight>
                <a:latin typeface="Courier New"/>
                <a:ea typeface="Courier New"/>
                <a:cs typeface="Courier New"/>
                <a:sym typeface="Courier New"/>
              </a:rPr>
              <a:t>['Drumstick' 'Snake Gourd' 'Rubber' 'Arecanut' 'Lettuce']</a:t>
            </a:r>
            <a:endParaRPr sz="65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Clr>
                <a:schemeClr val="dk2"/>
              </a:buClr>
              <a:buSzPts val="1100"/>
              <a:buFont typeface="Arial"/>
              <a:buNone/>
            </a:pPr>
            <a:r>
              <a:t/>
            </a:r>
            <a:endParaRPr sz="700">
              <a:solidFill>
                <a:schemeClr val="dk2"/>
              </a:solidFill>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Regret Analysis</a:t>
            </a:r>
            <a:endParaRPr/>
          </a:p>
        </p:txBody>
      </p:sp>
      <p:pic>
        <p:nvPicPr>
          <p:cNvPr id="170" name="Google Shape;170;p29"/>
          <p:cNvPicPr preferRelativeResize="0"/>
          <p:nvPr/>
        </p:nvPicPr>
        <p:blipFill>
          <a:blip r:embed="rId3">
            <a:alphaModFix/>
          </a:blip>
          <a:stretch>
            <a:fillRect/>
          </a:stretch>
        </p:blipFill>
        <p:spPr>
          <a:xfrm>
            <a:off x="152400" y="152400"/>
            <a:ext cx="5133675" cy="3123500"/>
          </a:xfrm>
          <a:prstGeom prst="rect">
            <a:avLst/>
          </a:prstGeom>
          <a:noFill/>
          <a:ln>
            <a:noFill/>
          </a:ln>
        </p:spPr>
      </p:pic>
      <p:pic>
        <p:nvPicPr>
          <p:cNvPr id="171" name="Google Shape;171;p29"/>
          <p:cNvPicPr preferRelativeResize="0"/>
          <p:nvPr/>
        </p:nvPicPr>
        <p:blipFill>
          <a:blip r:embed="rId4">
            <a:alphaModFix/>
          </a:blip>
          <a:stretch>
            <a:fillRect/>
          </a:stretch>
        </p:blipFill>
        <p:spPr>
          <a:xfrm>
            <a:off x="4880650" y="2822975"/>
            <a:ext cx="4066449" cy="2233275"/>
          </a:xfrm>
          <a:prstGeom prst="rect">
            <a:avLst/>
          </a:prstGeom>
          <a:noFill/>
          <a:ln>
            <a:noFill/>
          </a:ln>
        </p:spPr>
      </p:pic>
      <p:pic>
        <p:nvPicPr>
          <p:cNvPr id="172" name="Google Shape;172;p29"/>
          <p:cNvPicPr preferRelativeResize="0"/>
          <p:nvPr/>
        </p:nvPicPr>
        <p:blipFill>
          <a:blip r:embed="rId5">
            <a:alphaModFix/>
          </a:blip>
          <a:stretch>
            <a:fillRect/>
          </a:stretch>
        </p:blipFill>
        <p:spPr>
          <a:xfrm>
            <a:off x="6310500" y="152400"/>
            <a:ext cx="2023809" cy="2518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p:nvPr/>
        </p:nvSpPr>
        <p:spPr>
          <a:xfrm>
            <a:off x="2056325" y="1608375"/>
            <a:ext cx="6881160" cy="192675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Loading Thompson's </a:t>
            </a:r>
            <a:br>
              <a:rPr b="0" i="0">
                <a:ln cap="flat" cmpd="sng" w="9525">
                  <a:solidFill>
                    <a:schemeClr val="dk2"/>
                  </a:solidFill>
                  <a:prstDash val="solid"/>
                  <a:round/>
                  <a:headEnd len="sm" w="sm" type="none"/>
                  <a:tailEnd len="sm" w="sm" type="none"/>
                </a:ln>
                <a:solidFill>
                  <a:schemeClr val="lt2"/>
                </a:solidFill>
                <a:latin typeface="Arial"/>
              </a:rPr>
            </a:br>
            <a:r>
              <a:rPr b="0" i="0">
                <a:ln cap="flat" cmpd="sng" w="9525">
                  <a:solidFill>
                    <a:schemeClr val="dk2"/>
                  </a:solidFill>
                  <a:prstDash val="solid"/>
                  <a:round/>
                  <a:headEnd len="sm" w="sm" type="none"/>
                  <a:tailEnd len="sm" w="sm" type="none"/>
                </a:ln>
                <a:solidFill>
                  <a:schemeClr val="lt2"/>
                </a:solidFill>
                <a:latin typeface="Arial"/>
              </a:rPr>
              <a:t>Sampling</a:t>
            </a:r>
          </a:p>
        </p:txBody>
      </p:sp>
      <p:pic>
        <p:nvPicPr>
          <p:cNvPr id="178" name="Google Shape;178;p30" title="Loading GIF"/>
          <p:cNvPicPr preferRelativeResize="0"/>
          <p:nvPr/>
        </p:nvPicPr>
        <p:blipFill>
          <a:blip r:embed="rId3">
            <a:alphaModFix/>
          </a:blip>
          <a:stretch>
            <a:fillRect/>
          </a:stretch>
        </p:blipFill>
        <p:spPr>
          <a:xfrm>
            <a:off x="241425" y="1425350"/>
            <a:ext cx="1716999" cy="1716999"/>
          </a:xfrm>
          <a:prstGeom prst="rect">
            <a:avLst/>
          </a:prstGeom>
          <a:noFill/>
          <a:ln>
            <a:noFill/>
          </a:ln>
        </p:spPr>
      </p:pic>
      <p:sp>
        <p:nvSpPr>
          <p:cNvPr id="179" name="Google Shape;179;p30"/>
          <p:cNvSpPr txBox="1"/>
          <p:nvPr/>
        </p:nvSpPr>
        <p:spPr>
          <a:xfrm>
            <a:off x="632025" y="3979125"/>
            <a:ext cx="39792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Skipping Boring code stuff for you…</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Output dump 2.0</a:t>
            </a:r>
            <a:endParaRPr/>
          </a:p>
        </p:txBody>
      </p:sp>
      <p:pic>
        <p:nvPicPr>
          <p:cNvPr id="185" name="Google Shape;185;p31"/>
          <p:cNvPicPr preferRelativeResize="0"/>
          <p:nvPr/>
        </p:nvPicPr>
        <p:blipFill>
          <a:blip r:embed="rId3">
            <a:alphaModFix/>
          </a:blip>
          <a:stretch>
            <a:fillRect/>
          </a:stretch>
        </p:blipFill>
        <p:spPr>
          <a:xfrm>
            <a:off x="152400" y="134600"/>
            <a:ext cx="3565515" cy="3925775"/>
          </a:xfrm>
          <a:prstGeom prst="rect">
            <a:avLst/>
          </a:prstGeom>
          <a:noFill/>
          <a:ln>
            <a:noFill/>
          </a:ln>
        </p:spPr>
      </p:pic>
      <p:pic>
        <p:nvPicPr>
          <p:cNvPr id="186" name="Google Shape;186;p31"/>
          <p:cNvPicPr preferRelativeResize="0"/>
          <p:nvPr/>
        </p:nvPicPr>
        <p:blipFill>
          <a:blip r:embed="rId4">
            <a:alphaModFix/>
          </a:blip>
          <a:stretch>
            <a:fillRect/>
          </a:stretch>
        </p:blipFill>
        <p:spPr>
          <a:xfrm>
            <a:off x="5074075" y="0"/>
            <a:ext cx="3917525" cy="2548024"/>
          </a:xfrm>
          <a:prstGeom prst="rect">
            <a:avLst/>
          </a:prstGeom>
          <a:noFill/>
          <a:ln>
            <a:noFill/>
          </a:ln>
        </p:spPr>
      </p:pic>
      <p:pic>
        <p:nvPicPr>
          <p:cNvPr id="187" name="Google Shape;187;p31"/>
          <p:cNvPicPr preferRelativeResize="0"/>
          <p:nvPr/>
        </p:nvPicPr>
        <p:blipFill>
          <a:blip r:embed="rId5">
            <a:alphaModFix/>
          </a:blip>
          <a:stretch>
            <a:fillRect/>
          </a:stretch>
        </p:blipFill>
        <p:spPr>
          <a:xfrm>
            <a:off x="4246200" y="2571750"/>
            <a:ext cx="4745400" cy="2499651"/>
          </a:xfrm>
          <a:prstGeom prst="rect">
            <a:avLst/>
          </a:prstGeom>
          <a:noFill/>
          <a:ln>
            <a:noFill/>
          </a:ln>
        </p:spPr>
      </p:pic>
      <p:pic>
        <p:nvPicPr>
          <p:cNvPr id="188" name="Google Shape;188;p31"/>
          <p:cNvPicPr preferRelativeResize="0"/>
          <p:nvPr/>
        </p:nvPicPr>
        <p:blipFill>
          <a:blip r:embed="rId6">
            <a:alphaModFix/>
          </a:blip>
          <a:stretch>
            <a:fillRect/>
          </a:stretch>
        </p:blipFill>
        <p:spPr>
          <a:xfrm rot="5400000">
            <a:off x="3175359" y="942409"/>
            <a:ext cx="2386775" cy="677850"/>
          </a:xfrm>
          <a:prstGeom prst="rect">
            <a:avLst/>
          </a:prstGeom>
          <a:noFill/>
          <a:ln>
            <a:noFill/>
          </a:ln>
        </p:spPr>
      </p:pic>
      <p:sp>
        <p:nvSpPr>
          <p:cNvPr id="189" name="Google Shape;189;p31"/>
          <p:cNvSpPr txBox="1"/>
          <p:nvPr/>
        </p:nvSpPr>
        <p:spPr>
          <a:xfrm>
            <a:off x="2474700" y="4327700"/>
            <a:ext cx="30000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latin typeface="Playfair Display"/>
                <a:ea typeface="Playfair Display"/>
                <a:cs typeface="Playfair Display"/>
                <a:sym typeface="Playfair Display"/>
              </a:rPr>
              <a:t>epsilon = 0.3</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sz="800">
                <a:solidFill>
                  <a:schemeClr val="dk2"/>
                </a:solidFill>
                <a:latin typeface="Playfair Display"/>
                <a:ea typeface="Playfair Display"/>
                <a:cs typeface="Playfair Display"/>
                <a:sym typeface="Playfair Display"/>
              </a:rPr>
              <a:t>num_iterations = 200</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sz="800">
                <a:solidFill>
                  <a:schemeClr val="dk2"/>
                </a:solidFill>
                <a:latin typeface="Playfair Display"/>
                <a:ea typeface="Playfair Display"/>
                <a:cs typeface="Playfair Display"/>
                <a:sym typeface="Playfair Display"/>
              </a:rPr>
              <a:t>means = [2.5, 2.8, 3.0, 3.5, 3.2]  </a:t>
            </a:r>
            <a:endParaRPr sz="800">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sz="800">
                <a:solidFill>
                  <a:schemeClr val="dk2"/>
                </a:solidFill>
                <a:latin typeface="Playfair Display"/>
                <a:ea typeface="Playfair Display"/>
                <a:cs typeface="Playfair Display"/>
                <a:sym typeface="Playfair Display"/>
              </a:rPr>
              <a:t>std_dev = 0.5  </a:t>
            </a:r>
            <a:endParaRPr sz="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800">
              <a:solidFill>
                <a:schemeClr val="dk2"/>
              </a:solidFill>
              <a:latin typeface="Playfair Display"/>
              <a:ea typeface="Playfair Display"/>
              <a:cs typeface="Playfair Display"/>
              <a:sym typeface="Playfair Display"/>
            </a:endParaRPr>
          </a:p>
        </p:txBody>
      </p:sp>
      <p:sp>
        <p:nvSpPr>
          <p:cNvPr id="190" name="Google Shape;190;p31"/>
          <p:cNvSpPr txBox="1"/>
          <p:nvPr/>
        </p:nvSpPr>
        <p:spPr>
          <a:xfrm>
            <a:off x="435177" y="4111475"/>
            <a:ext cx="3481800" cy="6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50">
                <a:solidFill>
                  <a:srgbClr val="212121"/>
                </a:solidFill>
                <a:highlight>
                  <a:srgbClr val="FFFFFF"/>
                </a:highlight>
                <a:latin typeface="Courier New"/>
                <a:ea typeface="Courier New"/>
                <a:cs typeface="Courier New"/>
                <a:sym typeface="Courier New"/>
              </a:rPr>
              <a:t>['Drumstick' 'Snake Gourd' 'Rubber' 'Arecanut' 'Lettuce']</a:t>
            </a:r>
            <a:endParaRPr sz="650">
              <a:solidFill>
                <a:srgbClr val="212121"/>
              </a:solidFill>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700">
              <a:solidFill>
                <a:schemeClr val="dk2"/>
              </a:solidFill>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1615250" y="169350"/>
            <a:ext cx="7429200" cy="48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a:solidFill>
                  <a:schemeClr val="dk2"/>
                </a:solidFill>
                <a:latin typeface="Playfair Display"/>
                <a:ea typeface="Playfair Display"/>
                <a:cs typeface="Playfair Display"/>
                <a:sym typeface="Playfair Display"/>
              </a:rPr>
              <a:t>Purpose</a:t>
            </a:r>
            <a:r>
              <a:rPr lang="en-GB" sz="1700">
                <a:solidFill>
                  <a:schemeClr val="dk2"/>
                </a:solidFill>
                <a:latin typeface="Playfair Display"/>
                <a:ea typeface="Playfair Display"/>
                <a:cs typeface="Playfair Display"/>
                <a:sym typeface="Playfair Display"/>
              </a:rPr>
              <a:t>: AI based crop recommendation to farmers</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700">
                <a:solidFill>
                  <a:schemeClr val="dk2"/>
                </a:solidFill>
                <a:latin typeface="Playfair Display"/>
                <a:ea typeface="Playfair Display"/>
                <a:cs typeface="Playfair Display"/>
                <a:sym typeface="Playfair Display"/>
              </a:rPr>
              <a:t>Pain Areas</a:t>
            </a:r>
            <a:r>
              <a:rPr lang="en-GB" sz="1700">
                <a:solidFill>
                  <a:schemeClr val="dk2"/>
                </a:solidFill>
                <a:latin typeface="Playfair Display"/>
                <a:ea typeface="Playfair Display"/>
                <a:cs typeface="Playfair Display"/>
                <a:sym typeface="Playfair Display"/>
              </a:rPr>
              <a:t>: Choosing the right crop for the right soil is the key for good harvest but farmers use the conventional practices. We recommend right crop based on soil condition, rainfall, vegetation, rotation practices etc.</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700">
                <a:solidFill>
                  <a:schemeClr val="dk2"/>
                </a:solidFill>
                <a:latin typeface="Playfair Display"/>
                <a:ea typeface="Playfair Display"/>
                <a:cs typeface="Playfair Display"/>
                <a:sym typeface="Playfair Display"/>
              </a:rPr>
              <a:t>Data Points</a:t>
            </a:r>
            <a:r>
              <a:rPr lang="en-GB" sz="1700">
                <a:solidFill>
                  <a:schemeClr val="dk2"/>
                </a:solidFill>
                <a:latin typeface="Playfair Display"/>
                <a:ea typeface="Playfair Display"/>
                <a:cs typeface="Playfair Display"/>
                <a:sym typeface="Playfair Display"/>
              </a:rPr>
              <a:t>: Vegetation data, season temperatures, rainfall data, terrain data, ratings for crop rotation.</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700">
                <a:solidFill>
                  <a:schemeClr val="dk2"/>
                </a:solidFill>
                <a:latin typeface="Playfair Display"/>
                <a:ea typeface="Playfair Display"/>
                <a:cs typeface="Playfair Display"/>
                <a:sym typeface="Playfair Display"/>
              </a:rPr>
              <a:t>Technology</a:t>
            </a:r>
            <a:r>
              <a:rPr lang="en-GB" sz="1700">
                <a:solidFill>
                  <a:schemeClr val="dk2"/>
                </a:solidFill>
                <a:latin typeface="Playfair Display"/>
                <a:ea typeface="Playfair Display"/>
                <a:cs typeface="Playfair Display"/>
                <a:sym typeface="Playfair Display"/>
              </a:rPr>
              <a:t>: ML models will analyze the farm conditions along with the terrain data to identify the best suited crop for farming.</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7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b="1" lang="en-GB" sz="1700">
                <a:solidFill>
                  <a:schemeClr val="dk2"/>
                </a:solidFill>
                <a:latin typeface="Playfair Display"/>
                <a:ea typeface="Playfair Display"/>
                <a:cs typeface="Playfair Display"/>
                <a:sym typeface="Playfair Display"/>
              </a:rPr>
              <a:t>Business Outcomes</a:t>
            </a:r>
            <a:r>
              <a:rPr lang="en-GB" sz="1700">
                <a:solidFill>
                  <a:schemeClr val="dk2"/>
                </a:solidFill>
                <a:latin typeface="Playfair Display"/>
                <a:ea typeface="Playfair Display"/>
                <a:cs typeface="Playfair Display"/>
                <a:sym typeface="Playfair Display"/>
              </a:rPr>
              <a:t>: Higher produce of good quality and less chances of crop failures. </a:t>
            </a:r>
            <a:endParaRPr sz="1700">
              <a:solidFill>
                <a:schemeClr val="dk2"/>
              </a:solidFill>
              <a:latin typeface="Playfair Display"/>
              <a:ea typeface="Playfair Display"/>
              <a:cs typeface="Playfair Display"/>
              <a:sym typeface="Playfair Display"/>
            </a:endParaRPr>
          </a:p>
        </p:txBody>
      </p:sp>
      <p:pic>
        <p:nvPicPr>
          <p:cNvPr id="66" name="Google Shape;66;p14"/>
          <p:cNvPicPr preferRelativeResize="0"/>
          <p:nvPr/>
        </p:nvPicPr>
        <p:blipFill>
          <a:blip r:embed="rId3">
            <a:alphaModFix/>
          </a:blip>
          <a:stretch>
            <a:fillRect/>
          </a:stretch>
        </p:blipFill>
        <p:spPr>
          <a:xfrm>
            <a:off x="387950" y="0"/>
            <a:ext cx="971876" cy="971876"/>
          </a:xfrm>
          <a:prstGeom prst="rect">
            <a:avLst/>
          </a:prstGeom>
          <a:noFill/>
          <a:ln>
            <a:noFill/>
          </a:ln>
        </p:spPr>
      </p:pic>
      <p:pic>
        <p:nvPicPr>
          <p:cNvPr id="67" name="Google Shape;67;p14"/>
          <p:cNvPicPr preferRelativeResize="0"/>
          <p:nvPr/>
        </p:nvPicPr>
        <p:blipFill>
          <a:blip r:embed="rId4">
            <a:alphaModFix/>
          </a:blip>
          <a:stretch>
            <a:fillRect/>
          </a:stretch>
        </p:blipFill>
        <p:spPr>
          <a:xfrm>
            <a:off x="387950" y="868650"/>
            <a:ext cx="971875" cy="971875"/>
          </a:xfrm>
          <a:prstGeom prst="rect">
            <a:avLst/>
          </a:prstGeom>
          <a:noFill/>
          <a:ln>
            <a:noFill/>
          </a:ln>
        </p:spPr>
      </p:pic>
      <p:pic>
        <p:nvPicPr>
          <p:cNvPr id="68" name="Google Shape;68;p14"/>
          <p:cNvPicPr preferRelativeResize="0"/>
          <p:nvPr/>
        </p:nvPicPr>
        <p:blipFill>
          <a:blip r:embed="rId5">
            <a:alphaModFix/>
          </a:blip>
          <a:stretch>
            <a:fillRect/>
          </a:stretch>
        </p:blipFill>
        <p:spPr>
          <a:xfrm>
            <a:off x="588525" y="2102563"/>
            <a:ext cx="570725" cy="691025"/>
          </a:xfrm>
          <a:prstGeom prst="rect">
            <a:avLst/>
          </a:prstGeom>
          <a:noFill/>
          <a:ln>
            <a:noFill/>
          </a:ln>
        </p:spPr>
      </p:pic>
      <p:pic>
        <p:nvPicPr>
          <p:cNvPr id="69" name="Google Shape;69;p14"/>
          <p:cNvPicPr preferRelativeResize="0"/>
          <p:nvPr/>
        </p:nvPicPr>
        <p:blipFill>
          <a:blip r:embed="rId6">
            <a:alphaModFix/>
          </a:blip>
          <a:stretch>
            <a:fillRect/>
          </a:stretch>
        </p:blipFill>
        <p:spPr>
          <a:xfrm>
            <a:off x="520750" y="3137875"/>
            <a:ext cx="771350" cy="832725"/>
          </a:xfrm>
          <a:prstGeom prst="rect">
            <a:avLst/>
          </a:prstGeom>
          <a:noFill/>
          <a:ln>
            <a:noFill/>
          </a:ln>
        </p:spPr>
      </p:pic>
      <p:pic>
        <p:nvPicPr>
          <p:cNvPr id="70" name="Google Shape;70;p14"/>
          <p:cNvPicPr preferRelativeResize="0"/>
          <p:nvPr/>
        </p:nvPicPr>
        <p:blipFill>
          <a:blip r:embed="rId7">
            <a:alphaModFix/>
          </a:blip>
          <a:stretch>
            <a:fillRect/>
          </a:stretch>
        </p:blipFill>
        <p:spPr>
          <a:xfrm>
            <a:off x="421812" y="4153325"/>
            <a:ext cx="904150" cy="904150"/>
          </a:xfrm>
          <a:prstGeom prst="rect">
            <a:avLst/>
          </a:prstGeom>
          <a:noFill/>
          <a:ln>
            <a:noFill/>
          </a:ln>
        </p:spPr>
      </p:pic>
      <p:sp>
        <p:nvSpPr>
          <p:cNvPr id="71" name="Google Shape;71;p14"/>
          <p:cNvSpPr/>
          <p:nvPr/>
        </p:nvSpPr>
        <p:spPr>
          <a:xfrm>
            <a:off x="0" y="0"/>
            <a:ext cx="387900" cy="5143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Regret Analysis 2.0</a:t>
            </a:r>
            <a:endParaRPr/>
          </a:p>
        </p:txBody>
      </p:sp>
      <p:pic>
        <p:nvPicPr>
          <p:cNvPr id="196" name="Google Shape;196;p32"/>
          <p:cNvPicPr preferRelativeResize="0"/>
          <p:nvPr/>
        </p:nvPicPr>
        <p:blipFill>
          <a:blip r:embed="rId3">
            <a:alphaModFix/>
          </a:blip>
          <a:stretch>
            <a:fillRect/>
          </a:stretch>
        </p:blipFill>
        <p:spPr>
          <a:xfrm>
            <a:off x="6310500" y="152400"/>
            <a:ext cx="2023809" cy="2518175"/>
          </a:xfrm>
          <a:prstGeom prst="rect">
            <a:avLst/>
          </a:prstGeom>
          <a:noFill/>
          <a:ln>
            <a:noFill/>
          </a:ln>
        </p:spPr>
      </p:pic>
      <p:pic>
        <p:nvPicPr>
          <p:cNvPr id="197" name="Google Shape;197;p32"/>
          <p:cNvPicPr preferRelativeResize="0"/>
          <p:nvPr/>
        </p:nvPicPr>
        <p:blipFill>
          <a:blip r:embed="rId4">
            <a:alphaModFix/>
          </a:blip>
          <a:stretch>
            <a:fillRect/>
          </a:stretch>
        </p:blipFill>
        <p:spPr>
          <a:xfrm>
            <a:off x="5474650" y="2786000"/>
            <a:ext cx="3624626" cy="2357500"/>
          </a:xfrm>
          <a:prstGeom prst="rect">
            <a:avLst/>
          </a:prstGeom>
          <a:noFill/>
          <a:ln>
            <a:noFill/>
          </a:ln>
        </p:spPr>
      </p:pic>
      <p:pic>
        <p:nvPicPr>
          <p:cNvPr id="198" name="Google Shape;198;p32"/>
          <p:cNvPicPr preferRelativeResize="0"/>
          <p:nvPr/>
        </p:nvPicPr>
        <p:blipFill>
          <a:blip r:embed="rId5">
            <a:alphaModFix/>
          </a:blip>
          <a:stretch>
            <a:fillRect/>
          </a:stretch>
        </p:blipFill>
        <p:spPr>
          <a:xfrm>
            <a:off x="98975" y="54500"/>
            <a:ext cx="5338475" cy="3248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 name="Shape 202"/>
        <p:cNvGrpSpPr/>
        <p:nvPr/>
      </p:nvGrpSpPr>
      <p:grpSpPr>
        <a:xfrm>
          <a:off x="0" y="0"/>
          <a:ext cx="0" cy="0"/>
          <a:chOff x="0" y="0"/>
          <a:chExt cx="0" cy="0"/>
        </a:xfrm>
      </p:grpSpPr>
      <p:pic>
        <p:nvPicPr>
          <p:cNvPr id="203" name="Google Shape;203;p33"/>
          <p:cNvPicPr preferRelativeResize="0"/>
          <p:nvPr/>
        </p:nvPicPr>
        <p:blipFill>
          <a:blip r:embed="rId3">
            <a:alphaModFix/>
          </a:blip>
          <a:stretch>
            <a:fillRect/>
          </a:stretch>
        </p:blipFill>
        <p:spPr>
          <a:xfrm>
            <a:off x="1649375" y="260750"/>
            <a:ext cx="5845250" cy="4418524"/>
          </a:xfrm>
          <a:prstGeom prst="rect">
            <a:avLst/>
          </a:prstGeom>
          <a:noFill/>
          <a:ln>
            <a:noFill/>
          </a:ln>
        </p:spPr>
      </p:pic>
      <p:sp>
        <p:nvSpPr>
          <p:cNvPr id="204" name="Google Shape;204;p33"/>
          <p:cNvSpPr/>
          <p:nvPr/>
        </p:nvSpPr>
        <p:spPr>
          <a:xfrm rot="5400000">
            <a:off x="6286325" y="2299356"/>
            <a:ext cx="4310034" cy="661060"/>
          </a:xfrm>
          <a:prstGeom prst="rect">
            <a:avLst/>
          </a:prstGeom>
        </p:spPr>
        <p:txBody>
          <a:bodyPr>
            <a:prstTxWarp prst="textPlain"/>
          </a:bodyPr>
          <a:lstStyle/>
          <a:p>
            <a:pPr lvl="0" algn="ctr"/>
            <a:r>
              <a:rPr b="0" i="0">
                <a:ln cap="flat" cmpd="sng" w="19050">
                  <a:solidFill>
                    <a:schemeClr val="accent3"/>
                  </a:solidFill>
                  <a:prstDash val="solid"/>
                  <a:round/>
                  <a:headEnd len="sm" w="sm" type="none"/>
                  <a:tailEnd len="sm" w="sm" type="none"/>
                </a:ln>
                <a:solidFill>
                  <a:schemeClr val="accent3"/>
                </a:solidFill>
                <a:latin typeface="Arial"/>
              </a:rPr>
              <a:t>Oops but we didn't consider</a:t>
            </a:r>
            <a:br>
              <a:rPr b="0" i="0">
                <a:ln cap="flat" cmpd="sng" w="19050">
                  <a:solidFill>
                    <a:schemeClr val="accent3"/>
                  </a:solidFill>
                  <a:prstDash val="solid"/>
                  <a:round/>
                  <a:headEnd len="sm" w="sm" type="none"/>
                  <a:tailEnd len="sm" w="sm" type="none"/>
                </a:ln>
                <a:solidFill>
                  <a:schemeClr val="accent3"/>
                </a:solidFill>
                <a:latin typeface="Arial"/>
              </a:rPr>
            </a:br>
            <a:r>
              <a:rPr b="0" i="0">
                <a:ln cap="flat" cmpd="sng" w="19050">
                  <a:solidFill>
                    <a:schemeClr val="accent3"/>
                  </a:solidFill>
                  <a:prstDash val="solid"/>
                  <a:round/>
                  <a:headEnd len="sm" w="sm" type="none"/>
                  <a:tailEnd len="sm" w="sm" type="none"/>
                </a:ln>
                <a:solidFill>
                  <a:schemeClr val="accent3"/>
                </a:solidFill>
                <a:latin typeface="Arial"/>
              </a:rPr>
              <a:t> farmers budget in this algorithm</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p:nvPr/>
        </p:nvSpPr>
        <p:spPr>
          <a:xfrm>
            <a:off x="2138550" y="1907125"/>
            <a:ext cx="3202609" cy="7534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Resolving</a:t>
            </a:r>
          </a:p>
        </p:txBody>
      </p:sp>
      <p:pic>
        <p:nvPicPr>
          <p:cNvPr id="210" name="Google Shape;210;p34" title="Loading GIF"/>
          <p:cNvPicPr preferRelativeResize="0"/>
          <p:nvPr/>
        </p:nvPicPr>
        <p:blipFill>
          <a:blip r:embed="rId3">
            <a:alphaModFix/>
          </a:blip>
          <a:stretch>
            <a:fillRect/>
          </a:stretch>
        </p:blipFill>
        <p:spPr>
          <a:xfrm>
            <a:off x="241425" y="1425350"/>
            <a:ext cx="1716999" cy="1716999"/>
          </a:xfrm>
          <a:prstGeom prst="rect">
            <a:avLst/>
          </a:prstGeom>
          <a:noFill/>
          <a:ln>
            <a:noFill/>
          </a:ln>
        </p:spPr>
      </p:pic>
      <p:sp>
        <p:nvSpPr>
          <p:cNvPr id="211" name="Google Shape;211;p34"/>
          <p:cNvSpPr txBox="1"/>
          <p:nvPr/>
        </p:nvSpPr>
        <p:spPr>
          <a:xfrm>
            <a:off x="632025" y="3979125"/>
            <a:ext cx="39792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Fetching </a:t>
            </a:r>
            <a:r>
              <a:rPr lang="en-GB" sz="1800">
                <a:solidFill>
                  <a:schemeClr val="dk2"/>
                </a:solidFill>
                <a:latin typeface="Playfair Display"/>
                <a:ea typeface="Playfair Display"/>
                <a:cs typeface="Playfair Display"/>
                <a:sym typeface="Playfair Display"/>
              </a:rPr>
              <a:t>interesting</a:t>
            </a:r>
            <a:r>
              <a:rPr lang="en-GB" sz="1800">
                <a:solidFill>
                  <a:schemeClr val="dk2"/>
                </a:solidFill>
                <a:latin typeface="Playfair Display"/>
                <a:ea typeface="Playfair Display"/>
                <a:cs typeface="Playfair Display"/>
                <a:sym typeface="Playfair Display"/>
              </a:rPr>
              <a:t> stuff for you…</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Linear UCB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UCB</a:t>
            </a:r>
            <a:endParaRPr/>
          </a:p>
        </p:txBody>
      </p:sp>
      <p:pic>
        <p:nvPicPr>
          <p:cNvPr id="222" name="Google Shape;222;p36"/>
          <p:cNvPicPr preferRelativeResize="0"/>
          <p:nvPr/>
        </p:nvPicPr>
        <p:blipFill>
          <a:blip r:embed="rId3">
            <a:alphaModFix/>
          </a:blip>
          <a:stretch>
            <a:fillRect/>
          </a:stretch>
        </p:blipFill>
        <p:spPr>
          <a:xfrm>
            <a:off x="1100350" y="2238350"/>
            <a:ext cx="5205376" cy="2905149"/>
          </a:xfrm>
          <a:prstGeom prst="rect">
            <a:avLst/>
          </a:prstGeom>
          <a:noFill/>
          <a:ln>
            <a:noFill/>
          </a:ln>
        </p:spPr>
      </p:pic>
      <p:pic>
        <p:nvPicPr>
          <p:cNvPr id="223" name="Google Shape;223;p36"/>
          <p:cNvPicPr preferRelativeResize="0"/>
          <p:nvPr/>
        </p:nvPicPr>
        <p:blipFill>
          <a:blip r:embed="rId4">
            <a:alphaModFix/>
          </a:blip>
          <a:stretch>
            <a:fillRect/>
          </a:stretch>
        </p:blipFill>
        <p:spPr>
          <a:xfrm>
            <a:off x="1440700" y="0"/>
            <a:ext cx="5684608" cy="2381551"/>
          </a:xfrm>
          <a:prstGeom prst="rect">
            <a:avLst/>
          </a:prstGeom>
          <a:noFill/>
          <a:ln>
            <a:noFill/>
          </a:ln>
        </p:spPr>
      </p:pic>
      <p:pic>
        <p:nvPicPr>
          <p:cNvPr id="224" name="Google Shape;224;p36"/>
          <p:cNvPicPr preferRelativeResize="0"/>
          <p:nvPr/>
        </p:nvPicPr>
        <p:blipFill rotWithShape="1">
          <a:blip r:embed="rId5">
            <a:alphaModFix/>
          </a:blip>
          <a:srcRect b="0" l="0" r="20089" t="0"/>
          <a:stretch/>
        </p:blipFill>
        <p:spPr>
          <a:xfrm>
            <a:off x="5506277" y="3464200"/>
            <a:ext cx="3637725" cy="731575"/>
          </a:xfrm>
          <a:prstGeom prst="rect">
            <a:avLst/>
          </a:prstGeom>
          <a:noFill/>
          <a:ln>
            <a:noFill/>
          </a:ln>
        </p:spPr>
      </p:pic>
      <p:sp>
        <p:nvSpPr>
          <p:cNvPr id="225" name="Google Shape;225;p36"/>
          <p:cNvSpPr txBox="1"/>
          <p:nvPr/>
        </p:nvSpPr>
        <p:spPr>
          <a:xfrm>
            <a:off x="6803125" y="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14</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UCB</a:t>
            </a:r>
            <a:endParaRPr/>
          </a:p>
        </p:txBody>
      </p:sp>
      <p:pic>
        <p:nvPicPr>
          <p:cNvPr id="231" name="Google Shape;231;p37"/>
          <p:cNvPicPr preferRelativeResize="0"/>
          <p:nvPr/>
        </p:nvPicPr>
        <p:blipFill>
          <a:blip r:embed="rId3">
            <a:alphaModFix/>
          </a:blip>
          <a:stretch>
            <a:fillRect/>
          </a:stretch>
        </p:blipFill>
        <p:spPr>
          <a:xfrm>
            <a:off x="152400" y="1170125"/>
            <a:ext cx="8839203" cy="2734684"/>
          </a:xfrm>
          <a:prstGeom prst="rect">
            <a:avLst/>
          </a:prstGeom>
          <a:noFill/>
          <a:ln>
            <a:noFill/>
          </a:ln>
        </p:spPr>
      </p:pic>
      <p:sp>
        <p:nvSpPr>
          <p:cNvPr id="232" name="Google Shape;232;p37"/>
          <p:cNvSpPr txBox="1"/>
          <p:nvPr/>
        </p:nvSpPr>
        <p:spPr>
          <a:xfrm>
            <a:off x="6563825" y="2048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16</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Farmers Input</a:t>
            </a:r>
            <a:endParaRPr/>
          </a:p>
        </p:txBody>
      </p:sp>
      <p:pic>
        <p:nvPicPr>
          <p:cNvPr id="238" name="Google Shape;238;p38"/>
          <p:cNvPicPr preferRelativeResize="0"/>
          <p:nvPr/>
        </p:nvPicPr>
        <p:blipFill rotWithShape="1">
          <a:blip r:embed="rId3">
            <a:alphaModFix/>
          </a:blip>
          <a:srcRect b="0" l="0" r="0" t="0"/>
          <a:stretch/>
        </p:blipFill>
        <p:spPr>
          <a:xfrm>
            <a:off x="6370325" y="248725"/>
            <a:ext cx="2334775" cy="1951125"/>
          </a:xfrm>
          <a:prstGeom prst="rect">
            <a:avLst/>
          </a:prstGeom>
          <a:noFill/>
          <a:ln>
            <a:noFill/>
          </a:ln>
        </p:spPr>
      </p:pic>
      <p:pic>
        <p:nvPicPr>
          <p:cNvPr id="239" name="Google Shape;239;p38"/>
          <p:cNvPicPr preferRelativeResize="0"/>
          <p:nvPr/>
        </p:nvPicPr>
        <p:blipFill>
          <a:blip r:embed="rId4">
            <a:alphaModFix/>
          </a:blip>
          <a:stretch>
            <a:fillRect/>
          </a:stretch>
        </p:blipFill>
        <p:spPr>
          <a:xfrm>
            <a:off x="6194899" y="2808725"/>
            <a:ext cx="2832076" cy="2088451"/>
          </a:xfrm>
          <a:prstGeom prst="rect">
            <a:avLst/>
          </a:prstGeom>
          <a:noFill/>
          <a:ln>
            <a:noFill/>
          </a:ln>
        </p:spPr>
      </p:pic>
      <p:sp>
        <p:nvSpPr>
          <p:cNvPr id="240" name="Google Shape;240;p38"/>
          <p:cNvSpPr/>
          <p:nvPr/>
        </p:nvSpPr>
        <p:spPr>
          <a:xfrm>
            <a:off x="7388350" y="2106775"/>
            <a:ext cx="570600" cy="572700"/>
          </a:xfrm>
          <a:prstGeom prst="mathPlus">
            <a:avLst>
              <a:gd fmla="val 23520"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pic>
        <p:nvPicPr>
          <p:cNvPr id="241" name="Google Shape;241;p38"/>
          <p:cNvPicPr preferRelativeResize="0"/>
          <p:nvPr/>
        </p:nvPicPr>
        <p:blipFill>
          <a:blip r:embed="rId5">
            <a:alphaModFix/>
          </a:blip>
          <a:stretch>
            <a:fillRect/>
          </a:stretch>
        </p:blipFill>
        <p:spPr>
          <a:xfrm>
            <a:off x="152400" y="1170125"/>
            <a:ext cx="5890098" cy="2538835"/>
          </a:xfrm>
          <a:prstGeom prst="rect">
            <a:avLst/>
          </a:prstGeom>
          <a:noFill/>
          <a:ln>
            <a:noFill/>
          </a:ln>
        </p:spPr>
      </p:pic>
      <p:sp>
        <p:nvSpPr>
          <p:cNvPr id="242" name="Google Shape;242;p38"/>
          <p:cNvSpPr txBox="1"/>
          <p:nvPr/>
        </p:nvSpPr>
        <p:spPr>
          <a:xfrm>
            <a:off x="208000" y="3861350"/>
            <a:ext cx="5778900" cy="9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The goal is to maximize the </a:t>
            </a:r>
            <a:r>
              <a:rPr lang="en-GB" sz="1800">
                <a:solidFill>
                  <a:schemeClr val="dk2"/>
                </a:solidFill>
                <a:highlight>
                  <a:schemeClr val="accent3"/>
                </a:highlight>
                <a:latin typeface="Playfair Display"/>
                <a:ea typeface="Playfair Display"/>
                <a:cs typeface="Playfair Display"/>
                <a:sym typeface="Playfair Display"/>
              </a:rPr>
              <a:t>cumulative reward </a:t>
            </a:r>
            <a:r>
              <a:rPr lang="en-GB" sz="1800">
                <a:solidFill>
                  <a:schemeClr val="dk2"/>
                </a:solidFill>
                <a:latin typeface="Playfair Display"/>
                <a:ea typeface="Playfair Display"/>
                <a:cs typeface="Playfair Display"/>
                <a:sym typeface="Playfair Display"/>
              </a:rPr>
              <a:t>obtained by the farmer over a series of crop selections, taking into account both the </a:t>
            </a:r>
            <a:r>
              <a:rPr lang="en-GB" sz="1800">
                <a:solidFill>
                  <a:schemeClr val="dk2"/>
                </a:solidFill>
                <a:highlight>
                  <a:schemeClr val="accent3"/>
                </a:highlight>
                <a:latin typeface="Playfair Display"/>
                <a:ea typeface="Playfair Display"/>
                <a:cs typeface="Playfair Display"/>
                <a:sym typeface="Playfair Display"/>
              </a:rPr>
              <a:t>estimated rewards</a:t>
            </a:r>
            <a:r>
              <a:rPr lang="en-GB" sz="1800">
                <a:solidFill>
                  <a:schemeClr val="dk2"/>
                </a:solidFill>
                <a:latin typeface="Playfair Display"/>
                <a:ea typeface="Playfair Display"/>
                <a:cs typeface="Playfair Display"/>
                <a:sym typeface="Playfair Display"/>
              </a:rPr>
              <a:t> and </a:t>
            </a:r>
            <a:r>
              <a:rPr lang="en-GB" sz="1800">
                <a:solidFill>
                  <a:schemeClr val="dk2"/>
                </a:solidFill>
                <a:highlight>
                  <a:schemeClr val="accent3"/>
                </a:highlight>
                <a:latin typeface="Playfair Display"/>
                <a:ea typeface="Playfair Display"/>
                <a:cs typeface="Playfair Display"/>
                <a:sym typeface="Playfair Display"/>
              </a:rPr>
              <a:t>uncertainties</a:t>
            </a:r>
            <a:r>
              <a:rPr lang="en-GB" sz="1800">
                <a:solidFill>
                  <a:schemeClr val="dk2"/>
                </a:solidFill>
                <a:latin typeface="Playfair Display"/>
                <a:ea typeface="Playfair Display"/>
                <a:cs typeface="Playfair Display"/>
                <a:sym typeface="Playfair Display"/>
              </a:rPr>
              <a:t> associated with each crop.</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Initial Rewards</a:t>
            </a:r>
            <a:endParaRPr/>
          </a:p>
        </p:txBody>
      </p:sp>
      <p:pic>
        <p:nvPicPr>
          <p:cNvPr id="248" name="Google Shape;248;p39"/>
          <p:cNvPicPr preferRelativeResize="0"/>
          <p:nvPr/>
        </p:nvPicPr>
        <p:blipFill>
          <a:blip r:embed="rId3">
            <a:alphaModFix/>
          </a:blip>
          <a:stretch>
            <a:fillRect/>
          </a:stretch>
        </p:blipFill>
        <p:spPr>
          <a:xfrm>
            <a:off x="152400" y="152400"/>
            <a:ext cx="7126793" cy="3925776"/>
          </a:xfrm>
          <a:prstGeom prst="rect">
            <a:avLst/>
          </a:prstGeom>
          <a:noFill/>
          <a:ln>
            <a:noFill/>
          </a:ln>
        </p:spPr>
      </p:pic>
      <p:pic>
        <p:nvPicPr>
          <p:cNvPr id="249" name="Google Shape;249;p39"/>
          <p:cNvPicPr preferRelativeResize="0"/>
          <p:nvPr/>
        </p:nvPicPr>
        <p:blipFill rotWithShape="1">
          <a:blip r:embed="rId4">
            <a:alphaModFix/>
          </a:blip>
          <a:srcRect b="-29082" l="0" r="-29082" t="0"/>
          <a:stretch/>
        </p:blipFill>
        <p:spPr>
          <a:xfrm>
            <a:off x="7461250" y="79066"/>
            <a:ext cx="1537100" cy="1603400"/>
          </a:xfrm>
          <a:prstGeom prst="rect">
            <a:avLst/>
          </a:prstGeom>
          <a:noFill/>
          <a:ln>
            <a:noFill/>
          </a:ln>
        </p:spPr>
      </p:pic>
      <p:pic>
        <p:nvPicPr>
          <p:cNvPr id="250" name="Google Shape;250;p39"/>
          <p:cNvPicPr preferRelativeResize="0"/>
          <p:nvPr/>
        </p:nvPicPr>
        <p:blipFill rotWithShape="1">
          <a:blip r:embed="rId4">
            <a:alphaModFix/>
          </a:blip>
          <a:srcRect b="-29082" l="0" r="-29082" t="0"/>
          <a:stretch/>
        </p:blipFill>
        <p:spPr>
          <a:xfrm>
            <a:off x="7461250" y="1592091"/>
            <a:ext cx="1537100" cy="1603400"/>
          </a:xfrm>
          <a:prstGeom prst="rect">
            <a:avLst/>
          </a:prstGeom>
          <a:noFill/>
          <a:ln>
            <a:noFill/>
          </a:ln>
        </p:spPr>
      </p:pic>
      <p:pic>
        <p:nvPicPr>
          <p:cNvPr id="251" name="Google Shape;251;p39"/>
          <p:cNvPicPr preferRelativeResize="0"/>
          <p:nvPr/>
        </p:nvPicPr>
        <p:blipFill rotWithShape="1">
          <a:blip r:embed="rId4">
            <a:alphaModFix/>
          </a:blip>
          <a:srcRect b="-29082" l="0" r="-29082" t="0"/>
          <a:stretch/>
        </p:blipFill>
        <p:spPr>
          <a:xfrm>
            <a:off x="7461250" y="3130441"/>
            <a:ext cx="1537100" cy="160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Linear UCB for a single farmer</a:t>
            </a:r>
            <a:endParaRPr/>
          </a:p>
        </p:txBody>
      </p:sp>
      <p:pic>
        <p:nvPicPr>
          <p:cNvPr id="257" name="Google Shape;257;p40"/>
          <p:cNvPicPr preferRelativeResize="0"/>
          <p:nvPr/>
        </p:nvPicPr>
        <p:blipFill rotWithShape="1">
          <a:blip r:embed="rId3">
            <a:alphaModFix/>
          </a:blip>
          <a:srcRect b="0" l="0" r="0" t="11496"/>
          <a:stretch/>
        </p:blipFill>
        <p:spPr>
          <a:xfrm>
            <a:off x="152400" y="1155825"/>
            <a:ext cx="7052617" cy="3987674"/>
          </a:xfrm>
          <a:prstGeom prst="rect">
            <a:avLst/>
          </a:prstGeom>
          <a:noFill/>
          <a:ln>
            <a:noFill/>
          </a:ln>
        </p:spPr>
      </p:pic>
      <p:pic>
        <p:nvPicPr>
          <p:cNvPr id="258" name="Google Shape;258;p40" title="Plants Vs Zombie GIF"/>
          <p:cNvPicPr preferRelativeResize="0"/>
          <p:nvPr/>
        </p:nvPicPr>
        <p:blipFill>
          <a:blip r:embed="rId4">
            <a:alphaModFix/>
          </a:blip>
          <a:stretch>
            <a:fillRect/>
          </a:stretch>
        </p:blipFill>
        <p:spPr>
          <a:xfrm>
            <a:off x="7628475" y="220000"/>
            <a:ext cx="1262650" cy="1262650"/>
          </a:xfrm>
          <a:prstGeom prst="rect">
            <a:avLst/>
          </a:prstGeom>
          <a:noFill/>
          <a:ln>
            <a:noFill/>
          </a:ln>
        </p:spPr>
      </p:pic>
      <p:pic>
        <p:nvPicPr>
          <p:cNvPr id="259" name="Google Shape;259;p40" title="Wallnut Pvz GIF"/>
          <p:cNvPicPr preferRelativeResize="0"/>
          <p:nvPr/>
        </p:nvPicPr>
        <p:blipFill>
          <a:blip r:embed="rId5">
            <a:alphaModFix/>
          </a:blip>
          <a:stretch>
            <a:fillRect/>
          </a:stretch>
        </p:blipFill>
        <p:spPr>
          <a:xfrm>
            <a:off x="7604811" y="3762075"/>
            <a:ext cx="1309989" cy="1262650"/>
          </a:xfrm>
          <a:prstGeom prst="rect">
            <a:avLst/>
          </a:prstGeom>
          <a:noFill/>
          <a:ln>
            <a:noFill/>
          </a:ln>
        </p:spPr>
      </p:pic>
      <p:pic>
        <p:nvPicPr>
          <p:cNvPr id="260" name="Google Shape;260;p40" title="Pvz GIF"/>
          <p:cNvPicPr preferRelativeResize="0"/>
          <p:nvPr/>
        </p:nvPicPr>
        <p:blipFill rotWithShape="1">
          <a:blip r:embed="rId6">
            <a:alphaModFix/>
          </a:blip>
          <a:srcRect b="14639" l="17862" r="22457" t="0"/>
          <a:stretch/>
        </p:blipFill>
        <p:spPr>
          <a:xfrm>
            <a:off x="7628475" y="1879088"/>
            <a:ext cx="1262650" cy="1385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Output Dump 3.0</a:t>
            </a:r>
            <a:endParaRPr/>
          </a:p>
        </p:txBody>
      </p:sp>
      <p:pic>
        <p:nvPicPr>
          <p:cNvPr id="266" name="Google Shape;266;p41"/>
          <p:cNvPicPr preferRelativeResize="0"/>
          <p:nvPr/>
        </p:nvPicPr>
        <p:blipFill>
          <a:blip r:embed="rId3">
            <a:alphaModFix/>
          </a:blip>
          <a:stretch>
            <a:fillRect/>
          </a:stretch>
        </p:blipFill>
        <p:spPr>
          <a:xfrm>
            <a:off x="152400" y="152400"/>
            <a:ext cx="3812449" cy="2496475"/>
          </a:xfrm>
          <a:prstGeom prst="rect">
            <a:avLst/>
          </a:prstGeom>
          <a:noFill/>
          <a:ln>
            <a:noFill/>
          </a:ln>
        </p:spPr>
      </p:pic>
      <p:pic>
        <p:nvPicPr>
          <p:cNvPr id="267" name="Google Shape;267;p41"/>
          <p:cNvPicPr preferRelativeResize="0"/>
          <p:nvPr/>
        </p:nvPicPr>
        <p:blipFill>
          <a:blip r:embed="rId4">
            <a:alphaModFix/>
          </a:blip>
          <a:stretch>
            <a:fillRect/>
          </a:stretch>
        </p:blipFill>
        <p:spPr>
          <a:xfrm>
            <a:off x="4117250" y="152400"/>
            <a:ext cx="4874350" cy="2496475"/>
          </a:xfrm>
          <a:prstGeom prst="rect">
            <a:avLst/>
          </a:prstGeom>
          <a:noFill/>
          <a:ln>
            <a:noFill/>
          </a:ln>
        </p:spPr>
      </p:pic>
      <p:pic>
        <p:nvPicPr>
          <p:cNvPr id="268" name="Google Shape;268;p41"/>
          <p:cNvPicPr preferRelativeResize="0"/>
          <p:nvPr/>
        </p:nvPicPr>
        <p:blipFill>
          <a:blip r:embed="rId5">
            <a:alphaModFix/>
          </a:blip>
          <a:stretch>
            <a:fillRect/>
          </a:stretch>
        </p:blipFill>
        <p:spPr>
          <a:xfrm>
            <a:off x="4825575" y="2764085"/>
            <a:ext cx="4166025" cy="2301187"/>
          </a:xfrm>
          <a:prstGeom prst="rect">
            <a:avLst/>
          </a:prstGeom>
          <a:noFill/>
          <a:ln>
            <a:noFill/>
          </a:ln>
        </p:spPr>
      </p:pic>
      <p:pic>
        <p:nvPicPr>
          <p:cNvPr id="269" name="Google Shape;269;p41"/>
          <p:cNvPicPr preferRelativeResize="0"/>
          <p:nvPr/>
        </p:nvPicPr>
        <p:blipFill>
          <a:blip r:embed="rId6">
            <a:alphaModFix/>
          </a:blip>
          <a:stretch>
            <a:fillRect/>
          </a:stretch>
        </p:blipFill>
        <p:spPr>
          <a:xfrm>
            <a:off x="91300" y="2764075"/>
            <a:ext cx="4471983" cy="1297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Data Generation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pic>
        <p:nvPicPr>
          <p:cNvPr id="274" name="Google Shape;274;p42"/>
          <p:cNvPicPr preferRelativeResize="0"/>
          <p:nvPr/>
        </p:nvPicPr>
        <p:blipFill>
          <a:blip r:embed="rId3">
            <a:alphaModFix/>
          </a:blip>
          <a:stretch>
            <a:fillRect/>
          </a:stretch>
        </p:blipFill>
        <p:spPr>
          <a:xfrm>
            <a:off x="6401325" y="1047725"/>
            <a:ext cx="2480675" cy="3738538"/>
          </a:xfrm>
          <a:prstGeom prst="rect">
            <a:avLst/>
          </a:prstGeom>
          <a:noFill/>
          <a:ln>
            <a:noFill/>
          </a:ln>
        </p:spPr>
      </p:pic>
      <p:sp>
        <p:nvSpPr>
          <p:cNvPr id="275" name="Google Shape;275;p42"/>
          <p:cNvSpPr/>
          <p:nvPr/>
        </p:nvSpPr>
        <p:spPr>
          <a:xfrm>
            <a:off x="63205" y="0"/>
            <a:ext cx="7427833" cy="121901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Yea, thats good, but why not use </a:t>
            </a:r>
            <a:br>
              <a:rPr b="0" i="0">
                <a:ln cap="flat" cmpd="sng" w="9525">
                  <a:solidFill>
                    <a:schemeClr val="dk2"/>
                  </a:solidFill>
                  <a:prstDash val="solid"/>
                  <a:round/>
                  <a:headEnd len="sm" w="sm" type="none"/>
                  <a:tailEnd len="sm" w="sm" type="none"/>
                </a:ln>
                <a:solidFill>
                  <a:schemeClr val="accent3"/>
                </a:solidFill>
                <a:latin typeface="Arial"/>
              </a:rPr>
            </a:br>
            <a:r>
              <a:rPr b="0" i="0">
                <a:ln cap="flat" cmpd="sng" w="9525">
                  <a:solidFill>
                    <a:schemeClr val="dk2"/>
                  </a:solidFill>
                  <a:prstDash val="solid"/>
                  <a:round/>
                  <a:headEnd len="sm" w="sm" type="none"/>
                  <a:tailEnd len="sm" w="sm" type="none"/>
                </a:ln>
                <a:solidFill>
                  <a:schemeClr val="accent3"/>
                </a:solidFill>
                <a:latin typeface="Arial"/>
              </a:rPr>
              <a:t>Deep Learning instead?</a:t>
            </a:r>
          </a:p>
        </p:txBody>
      </p:sp>
      <p:pic>
        <p:nvPicPr>
          <p:cNvPr id="276" name="Google Shape;276;p42"/>
          <p:cNvPicPr preferRelativeResize="0"/>
          <p:nvPr/>
        </p:nvPicPr>
        <p:blipFill>
          <a:blip r:embed="rId4">
            <a:alphaModFix/>
          </a:blip>
          <a:stretch>
            <a:fillRect/>
          </a:stretch>
        </p:blipFill>
        <p:spPr>
          <a:xfrm>
            <a:off x="0" y="3372186"/>
            <a:ext cx="2857500" cy="160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p:nvPr/>
        </p:nvSpPr>
        <p:spPr>
          <a:xfrm>
            <a:off x="2138550" y="1907125"/>
            <a:ext cx="1528141" cy="60211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Sure</a:t>
            </a:r>
          </a:p>
        </p:txBody>
      </p:sp>
      <p:pic>
        <p:nvPicPr>
          <p:cNvPr id="282" name="Google Shape;282;p43" title="Loading GIF"/>
          <p:cNvPicPr preferRelativeResize="0"/>
          <p:nvPr/>
        </p:nvPicPr>
        <p:blipFill>
          <a:blip r:embed="rId3">
            <a:alphaModFix/>
          </a:blip>
          <a:stretch>
            <a:fillRect/>
          </a:stretch>
        </p:blipFill>
        <p:spPr>
          <a:xfrm>
            <a:off x="241425" y="1425350"/>
            <a:ext cx="1716999" cy="1716999"/>
          </a:xfrm>
          <a:prstGeom prst="rect">
            <a:avLst/>
          </a:prstGeom>
          <a:noFill/>
          <a:ln>
            <a:noFill/>
          </a:ln>
        </p:spPr>
      </p:pic>
      <p:sp>
        <p:nvSpPr>
          <p:cNvPr id="283" name="Google Shape;283;p43"/>
          <p:cNvSpPr txBox="1"/>
          <p:nvPr/>
        </p:nvSpPr>
        <p:spPr>
          <a:xfrm>
            <a:off x="632025" y="3979125"/>
            <a:ext cx="39792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Fetching neurons for you…</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Deep Learning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Neural Networks</a:t>
            </a:r>
            <a:endParaRPr/>
          </a:p>
        </p:txBody>
      </p:sp>
      <p:pic>
        <p:nvPicPr>
          <p:cNvPr id="294" name="Google Shape;294;p45"/>
          <p:cNvPicPr preferRelativeResize="0"/>
          <p:nvPr/>
        </p:nvPicPr>
        <p:blipFill>
          <a:blip r:embed="rId3">
            <a:alphaModFix/>
          </a:blip>
          <a:stretch>
            <a:fillRect/>
          </a:stretch>
        </p:blipFill>
        <p:spPr>
          <a:xfrm>
            <a:off x="6288375" y="445025"/>
            <a:ext cx="2543925" cy="1653550"/>
          </a:xfrm>
          <a:prstGeom prst="rect">
            <a:avLst/>
          </a:prstGeom>
          <a:noFill/>
          <a:ln>
            <a:noFill/>
          </a:ln>
        </p:spPr>
      </p:pic>
      <p:pic>
        <p:nvPicPr>
          <p:cNvPr id="295" name="Google Shape;295;p45"/>
          <p:cNvPicPr preferRelativeResize="0"/>
          <p:nvPr/>
        </p:nvPicPr>
        <p:blipFill>
          <a:blip r:embed="rId4">
            <a:alphaModFix/>
          </a:blip>
          <a:stretch>
            <a:fillRect/>
          </a:stretch>
        </p:blipFill>
        <p:spPr>
          <a:xfrm>
            <a:off x="5038950" y="2323050"/>
            <a:ext cx="4105048" cy="2594700"/>
          </a:xfrm>
          <a:prstGeom prst="rect">
            <a:avLst/>
          </a:prstGeom>
          <a:noFill/>
          <a:ln>
            <a:noFill/>
          </a:ln>
        </p:spPr>
      </p:pic>
      <p:pic>
        <p:nvPicPr>
          <p:cNvPr id="296" name="Google Shape;296;p45"/>
          <p:cNvPicPr preferRelativeResize="0"/>
          <p:nvPr/>
        </p:nvPicPr>
        <p:blipFill>
          <a:blip r:embed="rId5">
            <a:alphaModFix/>
          </a:blip>
          <a:stretch>
            <a:fillRect/>
          </a:stretch>
        </p:blipFill>
        <p:spPr>
          <a:xfrm>
            <a:off x="152400" y="1170125"/>
            <a:ext cx="4982226" cy="2999550"/>
          </a:xfrm>
          <a:prstGeom prst="rect">
            <a:avLst/>
          </a:prstGeom>
          <a:noFill/>
          <a:ln>
            <a:noFill/>
          </a:ln>
        </p:spPr>
      </p:pic>
      <p:sp>
        <p:nvSpPr>
          <p:cNvPr id="297" name="Google Shape;297;p45"/>
          <p:cNvSpPr txBox="1"/>
          <p:nvPr/>
        </p:nvSpPr>
        <p:spPr>
          <a:xfrm>
            <a:off x="2631125" y="36550"/>
            <a:ext cx="419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a:t>
            </a:r>
            <a:r>
              <a:rPr lang="en-GB" sz="1800">
                <a:solidFill>
                  <a:schemeClr val="dk2"/>
                </a:solidFill>
                <a:latin typeface="Playfair Display"/>
                <a:ea typeface="Playfair Display"/>
                <a:cs typeface="Playfair Display"/>
                <a:sym typeface="Playfair Display"/>
              </a:rPr>
              <a:t>11152023 1113 AM </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(SEM 1: Machine Learning)</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Cooking data</a:t>
            </a:r>
            <a:endParaRPr/>
          </a:p>
        </p:txBody>
      </p:sp>
      <p:pic>
        <p:nvPicPr>
          <p:cNvPr id="303" name="Google Shape;303;p46"/>
          <p:cNvPicPr preferRelativeResize="0"/>
          <p:nvPr/>
        </p:nvPicPr>
        <p:blipFill>
          <a:blip r:embed="rId3">
            <a:alphaModFix/>
          </a:blip>
          <a:stretch>
            <a:fillRect/>
          </a:stretch>
        </p:blipFill>
        <p:spPr>
          <a:xfrm>
            <a:off x="7029800" y="3073350"/>
            <a:ext cx="2070150" cy="2070150"/>
          </a:xfrm>
          <a:prstGeom prst="rect">
            <a:avLst/>
          </a:prstGeom>
          <a:noFill/>
          <a:ln>
            <a:noFill/>
          </a:ln>
        </p:spPr>
      </p:pic>
      <p:pic>
        <p:nvPicPr>
          <p:cNvPr id="304" name="Google Shape;304;p46"/>
          <p:cNvPicPr preferRelativeResize="0"/>
          <p:nvPr/>
        </p:nvPicPr>
        <p:blipFill>
          <a:blip r:embed="rId4">
            <a:alphaModFix/>
          </a:blip>
          <a:stretch>
            <a:fillRect/>
          </a:stretch>
        </p:blipFill>
        <p:spPr>
          <a:xfrm>
            <a:off x="152400" y="152400"/>
            <a:ext cx="6654849" cy="3390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47"/>
          <p:cNvPicPr preferRelativeResize="0"/>
          <p:nvPr/>
        </p:nvPicPr>
        <p:blipFill>
          <a:blip r:embed="rId3">
            <a:alphaModFix/>
          </a:blip>
          <a:stretch>
            <a:fillRect/>
          </a:stretch>
        </p:blipFill>
        <p:spPr>
          <a:xfrm>
            <a:off x="6574925" y="2756125"/>
            <a:ext cx="2105025" cy="2171700"/>
          </a:xfrm>
          <a:prstGeom prst="rect">
            <a:avLst/>
          </a:prstGeom>
          <a:noFill/>
          <a:ln>
            <a:noFill/>
          </a:ln>
        </p:spPr>
      </p:pic>
      <p:sp>
        <p:nvSpPr>
          <p:cNvPr id="310" name="Google Shape;310;p47"/>
          <p:cNvSpPr/>
          <p:nvPr/>
        </p:nvSpPr>
        <p:spPr>
          <a:xfrm>
            <a:off x="476322" y="119826"/>
            <a:ext cx="5937049" cy="4466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We will predict yield for input crop</a:t>
            </a:r>
          </a:p>
        </p:txBody>
      </p:sp>
      <p:pic>
        <p:nvPicPr>
          <p:cNvPr id="311" name="Google Shape;311;p47"/>
          <p:cNvPicPr preferRelativeResize="0"/>
          <p:nvPr/>
        </p:nvPicPr>
        <p:blipFill rotWithShape="1">
          <a:blip r:embed="rId4">
            <a:alphaModFix/>
          </a:blip>
          <a:srcRect b="88547" l="0" r="44784" t="0"/>
          <a:stretch/>
        </p:blipFill>
        <p:spPr>
          <a:xfrm>
            <a:off x="4891050" y="1911675"/>
            <a:ext cx="4209475" cy="491825"/>
          </a:xfrm>
          <a:prstGeom prst="rect">
            <a:avLst/>
          </a:prstGeom>
          <a:noFill/>
          <a:ln>
            <a:noFill/>
          </a:ln>
        </p:spPr>
      </p:pic>
      <p:pic>
        <p:nvPicPr>
          <p:cNvPr id="312" name="Google Shape;312;p47"/>
          <p:cNvPicPr preferRelativeResize="0"/>
          <p:nvPr/>
        </p:nvPicPr>
        <p:blipFill>
          <a:blip r:embed="rId5">
            <a:alphaModFix/>
          </a:blip>
          <a:stretch>
            <a:fillRect/>
          </a:stretch>
        </p:blipFill>
        <p:spPr>
          <a:xfrm>
            <a:off x="512531" y="731025"/>
            <a:ext cx="4296149" cy="3835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8"/>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Output dump 3.0</a:t>
            </a:r>
            <a:endParaRPr/>
          </a:p>
        </p:txBody>
      </p:sp>
      <p:pic>
        <p:nvPicPr>
          <p:cNvPr id="318" name="Google Shape;318;p48"/>
          <p:cNvPicPr preferRelativeResize="0"/>
          <p:nvPr/>
        </p:nvPicPr>
        <p:blipFill rotWithShape="1">
          <a:blip r:embed="rId3">
            <a:alphaModFix/>
          </a:blip>
          <a:srcRect b="0" l="0" r="61951" t="37162"/>
          <a:stretch/>
        </p:blipFill>
        <p:spPr>
          <a:xfrm>
            <a:off x="6152250" y="2510350"/>
            <a:ext cx="2651700" cy="2466925"/>
          </a:xfrm>
          <a:prstGeom prst="rect">
            <a:avLst/>
          </a:prstGeom>
          <a:noFill/>
          <a:ln>
            <a:noFill/>
          </a:ln>
        </p:spPr>
      </p:pic>
      <p:pic>
        <p:nvPicPr>
          <p:cNvPr id="319" name="Google Shape;319;p48" title="Snap Pea GIF"/>
          <p:cNvPicPr preferRelativeResize="0"/>
          <p:nvPr/>
        </p:nvPicPr>
        <p:blipFill>
          <a:blip r:embed="rId4">
            <a:alphaModFix/>
          </a:blip>
          <a:stretch>
            <a:fillRect/>
          </a:stretch>
        </p:blipFill>
        <p:spPr>
          <a:xfrm>
            <a:off x="7413375" y="133550"/>
            <a:ext cx="1390575" cy="2239700"/>
          </a:xfrm>
          <a:prstGeom prst="rect">
            <a:avLst/>
          </a:prstGeom>
          <a:noFill/>
          <a:ln>
            <a:noFill/>
          </a:ln>
        </p:spPr>
      </p:pic>
      <p:pic>
        <p:nvPicPr>
          <p:cNvPr id="320" name="Google Shape;320;p48"/>
          <p:cNvPicPr preferRelativeResize="0"/>
          <p:nvPr/>
        </p:nvPicPr>
        <p:blipFill>
          <a:blip r:embed="rId5">
            <a:alphaModFix/>
          </a:blip>
          <a:stretch>
            <a:fillRect/>
          </a:stretch>
        </p:blipFill>
        <p:spPr>
          <a:xfrm>
            <a:off x="2938650" y="2510350"/>
            <a:ext cx="2872475" cy="2278849"/>
          </a:xfrm>
          <a:prstGeom prst="rect">
            <a:avLst/>
          </a:prstGeom>
          <a:noFill/>
          <a:ln>
            <a:noFill/>
          </a:ln>
        </p:spPr>
      </p:pic>
      <p:pic>
        <p:nvPicPr>
          <p:cNvPr id="321" name="Google Shape;321;p48"/>
          <p:cNvPicPr preferRelativeResize="0"/>
          <p:nvPr/>
        </p:nvPicPr>
        <p:blipFill>
          <a:blip r:embed="rId6">
            <a:alphaModFix/>
          </a:blip>
          <a:stretch>
            <a:fillRect/>
          </a:stretch>
        </p:blipFill>
        <p:spPr>
          <a:xfrm>
            <a:off x="152400" y="152400"/>
            <a:ext cx="5416458" cy="2205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9"/>
          <p:cNvPicPr preferRelativeResize="0"/>
          <p:nvPr/>
        </p:nvPicPr>
        <p:blipFill>
          <a:blip r:embed="rId3">
            <a:alphaModFix/>
          </a:blip>
          <a:stretch>
            <a:fillRect/>
          </a:stretch>
        </p:blipFill>
        <p:spPr>
          <a:xfrm>
            <a:off x="6884000" y="2271025"/>
            <a:ext cx="2260000" cy="2834675"/>
          </a:xfrm>
          <a:prstGeom prst="rect">
            <a:avLst/>
          </a:prstGeom>
          <a:noFill/>
          <a:ln>
            <a:noFill/>
          </a:ln>
        </p:spPr>
      </p:pic>
      <p:sp>
        <p:nvSpPr>
          <p:cNvPr id="327" name="Google Shape;327;p49"/>
          <p:cNvSpPr/>
          <p:nvPr/>
        </p:nvSpPr>
        <p:spPr>
          <a:xfrm>
            <a:off x="213650" y="160250"/>
            <a:ext cx="3961324" cy="551899"/>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Refrences</a:t>
            </a:r>
          </a:p>
        </p:txBody>
      </p:sp>
      <p:sp>
        <p:nvSpPr>
          <p:cNvPr id="328" name="Google Shape;328;p49"/>
          <p:cNvSpPr txBox="1"/>
          <p:nvPr/>
        </p:nvSpPr>
        <p:spPr>
          <a:xfrm>
            <a:off x="213650" y="819000"/>
            <a:ext cx="7121400" cy="36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Class Notes, lectures 9, 12, 14, 15, 16,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a:t>
            </a:r>
            <a:r>
              <a:rPr lang="en-GB">
                <a:solidFill>
                  <a:schemeClr val="dk2"/>
                </a:solidFill>
                <a:latin typeface="Playfair Display"/>
                <a:ea typeface="Playfair Display"/>
                <a:cs typeface="Playfair Display"/>
                <a:sym typeface="Playfair Display"/>
              </a:rPr>
              <a:t> Sem 2: </a:t>
            </a:r>
            <a:r>
              <a:rPr lang="en-GB">
                <a:solidFill>
                  <a:schemeClr val="dk2"/>
                </a:solidFill>
                <a:latin typeface="Playfair Display"/>
                <a:ea typeface="Playfair Display"/>
                <a:cs typeface="Playfair Display"/>
                <a:sym typeface="Playfair Display"/>
              </a:rPr>
              <a:t>Recommendation System)</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dk2"/>
                </a:solidFill>
                <a:highlight>
                  <a:schemeClr val="dk1"/>
                </a:highlight>
                <a:latin typeface="Playfair Display"/>
                <a:ea typeface="Playfair Display"/>
                <a:cs typeface="Playfair Display"/>
                <a:sym typeface="Playfair Display"/>
              </a:rPr>
              <a:t>Prof. Raghuram Bharadwaj</a:t>
            </a:r>
            <a:endParaRPr>
              <a:solidFill>
                <a:schemeClr val="dk2"/>
              </a:solidFill>
              <a:highlight>
                <a:schemeClr val="dk1"/>
              </a:highlight>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Class Notes, lecture 11152023 1113 AM </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rPr lang="en-GB">
                <a:solidFill>
                  <a:schemeClr val="dk2"/>
                </a:solidFill>
                <a:latin typeface="Playfair Display"/>
                <a:ea typeface="Playfair Display"/>
                <a:cs typeface="Playfair Display"/>
                <a:sym typeface="Playfair Display"/>
              </a:rPr>
              <a:t>(SEM 1: Machine Learning)</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Also by </a:t>
            </a:r>
            <a:r>
              <a:rPr lang="en-GB">
                <a:solidFill>
                  <a:schemeClr val="dk2"/>
                </a:solidFill>
                <a:highlight>
                  <a:schemeClr val="dk1"/>
                </a:highlight>
                <a:latin typeface="Playfair Display"/>
                <a:ea typeface="Playfair Display"/>
                <a:cs typeface="Playfair Display"/>
                <a:sym typeface="Playfair Display"/>
              </a:rPr>
              <a:t>Prof. Raghuram Bharadwaj</a:t>
            </a:r>
            <a:endParaRPr>
              <a:solidFill>
                <a:schemeClr val="dk2"/>
              </a:solidFill>
              <a:highlight>
                <a:schemeClr val="dk1"/>
              </a:highlight>
              <a:latin typeface="Playfair Display"/>
              <a:ea typeface="Playfair Display"/>
              <a:cs typeface="Playfair Display"/>
              <a:sym typeface="Playfair Display"/>
            </a:endParaRPr>
          </a:p>
          <a:p>
            <a:pPr indent="0" lvl="0" marL="0" rtl="0" algn="l">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a:solidFill>
                  <a:schemeClr val="dk2"/>
                </a:solidFill>
                <a:latin typeface="Playfair Display"/>
                <a:ea typeface="Playfair Display"/>
                <a:cs typeface="Playfair Display"/>
                <a:sym typeface="Playfair Display"/>
              </a:rPr>
              <a:t>Interquartile Range (IQR) - </a:t>
            </a:r>
            <a:r>
              <a:rPr lang="en-GB">
                <a:solidFill>
                  <a:schemeClr val="dk2"/>
                </a:solidFill>
                <a:highlight>
                  <a:schemeClr val="dk1"/>
                </a:highlight>
                <a:latin typeface="Playfair Display"/>
                <a:ea typeface="Playfair Display"/>
                <a:cs typeface="Playfair Display"/>
                <a:sym typeface="Playfair Display"/>
              </a:rPr>
              <a:t>Statistics By Jim</a:t>
            </a:r>
            <a:endParaRPr>
              <a:solidFill>
                <a:schemeClr val="dk2"/>
              </a:solidFill>
              <a:highlight>
                <a:schemeClr val="dk1"/>
              </a:highlight>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u="sng">
                <a:solidFill>
                  <a:schemeClr val="hlink"/>
                </a:solidFill>
                <a:latin typeface="Playfair Display"/>
                <a:ea typeface="Playfair Display"/>
                <a:cs typeface="Playfair Display"/>
                <a:sym typeface="Playfair Display"/>
                <a:hlinkClick r:id="rId4"/>
              </a:rPr>
              <a:t>https://statisticsbyjim.com/basics/interquartile-range</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a:solidFill>
                  <a:schemeClr val="dk2"/>
                </a:solidFill>
                <a:latin typeface="Playfair Display"/>
                <a:ea typeface="Playfair Display"/>
                <a:cs typeface="Playfair Display"/>
                <a:sym typeface="Playfair Display"/>
              </a:rPr>
              <a:t>Crop Recommendation Dataset by </a:t>
            </a:r>
            <a:r>
              <a:rPr lang="en-GB">
                <a:solidFill>
                  <a:schemeClr val="dk2"/>
                </a:solidFill>
                <a:highlight>
                  <a:schemeClr val="dk1"/>
                </a:highlight>
                <a:latin typeface="Playfair Display"/>
                <a:ea typeface="Playfair Display"/>
                <a:cs typeface="Playfair Display"/>
                <a:sym typeface="Playfair Display"/>
              </a:rPr>
              <a:t>Atharva Ingle</a:t>
            </a:r>
            <a:endParaRPr>
              <a:solidFill>
                <a:schemeClr val="dk2"/>
              </a:solidFill>
              <a:highlight>
                <a:schemeClr val="dk1"/>
              </a:highlight>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u="sng">
                <a:solidFill>
                  <a:schemeClr val="hlink"/>
                </a:solidFill>
                <a:latin typeface="Playfair Display"/>
                <a:ea typeface="Playfair Display"/>
                <a:cs typeface="Playfair Display"/>
                <a:sym typeface="Playfair Display"/>
                <a:hlinkClick r:id="rId5"/>
              </a:rPr>
              <a:t>https://www.kaggle.com/datasets/atharvaingle/crop-recommendation-dataset</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a:solidFill>
                  <a:schemeClr val="dk2"/>
                </a:solidFill>
                <a:latin typeface="Playfair Display"/>
                <a:ea typeface="Playfair Display"/>
                <a:cs typeface="Playfair Display"/>
                <a:sym typeface="Playfair Display"/>
              </a:rPr>
              <a:t>Crop Rotations by </a:t>
            </a:r>
            <a:r>
              <a:rPr lang="en-GB">
                <a:solidFill>
                  <a:schemeClr val="dk2"/>
                </a:solidFill>
                <a:highlight>
                  <a:schemeClr val="dk1"/>
                </a:highlight>
                <a:latin typeface="Playfair Display"/>
                <a:ea typeface="Playfair Display"/>
                <a:cs typeface="Playfair Display"/>
                <a:sym typeface="Playfair Display"/>
              </a:rPr>
              <a:t>Rodale Institute</a:t>
            </a:r>
            <a:endParaRPr>
              <a:solidFill>
                <a:schemeClr val="dk2"/>
              </a:solidFill>
              <a:highlight>
                <a:schemeClr val="dk1"/>
              </a:highlight>
              <a:latin typeface="Playfair Display"/>
              <a:ea typeface="Playfair Display"/>
              <a:cs typeface="Playfair Display"/>
              <a:sym typeface="Playfair Display"/>
            </a:endParaRPr>
          </a:p>
          <a:p>
            <a:pPr indent="0" lvl="0" marL="0" rtl="0" algn="l">
              <a:lnSpc>
                <a:spcPct val="115000"/>
              </a:lnSpc>
              <a:spcBef>
                <a:spcPts val="0"/>
              </a:spcBef>
              <a:spcAft>
                <a:spcPts val="0"/>
              </a:spcAft>
              <a:buNone/>
            </a:pPr>
            <a:r>
              <a:rPr lang="en-GB" u="sng">
                <a:solidFill>
                  <a:schemeClr val="hlink"/>
                </a:solidFill>
                <a:latin typeface="Playfair Display"/>
                <a:ea typeface="Playfair Display"/>
                <a:cs typeface="Playfair Display"/>
                <a:sym typeface="Playfair Display"/>
                <a:hlinkClick r:id="rId6"/>
              </a:rPr>
              <a:t>https://rodaleinstitute.org/why-organic/organic-farming-practices/crop-rotations/</a:t>
            </a:r>
            <a:endParaRPr>
              <a:solidFill>
                <a:schemeClr val="dk2"/>
              </a:solidFill>
              <a:latin typeface="Playfair Display"/>
              <a:ea typeface="Playfair Display"/>
              <a:cs typeface="Playfair Display"/>
              <a:sym typeface="Playfair Display"/>
            </a:endParaRPr>
          </a:p>
          <a:p>
            <a:pPr indent="0" lvl="0" marL="0" rtl="0" algn="l">
              <a:lnSpc>
                <a:spcPct val="115000"/>
              </a:lnSpc>
              <a:spcBef>
                <a:spcPts val="0"/>
              </a:spcBef>
              <a:spcAft>
                <a:spcPts val="0"/>
              </a:spcAft>
              <a:buClr>
                <a:schemeClr val="dk2"/>
              </a:buClr>
              <a:buSzPts val="1100"/>
              <a:buFont typeface="Arial"/>
              <a:buNone/>
            </a:pPr>
            <a:r>
              <a:t/>
            </a:r>
            <a:endParaRPr>
              <a:solidFill>
                <a:schemeClr val="dk2"/>
              </a:solidFill>
              <a:latin typeface="Playfair Display"/>
              <a:ea typeface="Playfair Display"/>
              <a:cs typeface="Playfair Display"/>
              <a:sym typeface="Playfair Display"/>
            </a:endParaRPr>
          </a:p>
        </p:txBody>
      </p:sp>
      <p:sp>
        <p:nvSpPr>
          <p:cNvPr id="329" name="Google Shape;329;p49"/>
          <p:cNvSpPr/>
          <p:nvPr/>
        </p:nvSpPr>
        <p:spPr>
          <a:xfrm>
            <a:off x="7385150" y="1509375"/>
            <a:ext cx="398400" cy="6765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
        <p:nvSpPr>
          <p:cNvPr id="330" name="Google Shape;330;p49"/>
          <p:cNvSpPr txBox="1"/>
          <p:nvPr/>
        </p:nvSpPr>
        <p:spPr>
          <a:xfrm>
            <a:off x="6133400" y="614225"/>
            <a:ext cx="2901900" cy="8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All such cool images from </a:t>
            </a:r>
            <a:endParaRPr sz="1800">
              <a:solidFill>
                <a:schemeClr val="dk2"/>
              </a:solidFill>
              <a:latin typeface="Playfair Display"/>
              <a:ea typeface="Playfair Display"/>
              <a:cs typeface="Playfair Display"/>
              <a:sym typeface="Playfair Display"/>
            </a:endParaRPr>
          </a:p>
          <a:p>
            <a:pPr indent="457200" lvl="0" marL="0" rtl="0" algn="l">
              <a:spcBef>
                <a:spcPts val="0"/>
              </a:spcBef>
              <a:spcAft>
                <a:spcPts val="0"/>
              </a:spcAft>
              <a:buNone/>
            </a:pPr>
            <a:r>
              <a:rPr lang="en-GB" sz="1800">
                <a:solidFill>
                  <a:schemeClr val="dk2"/>
                </a:solidFill>
                <a:highlight>
                  <a:schemeClr val="dk1"/>
                </a:highlight>
                <a:latin typeface="Playfair Display"/>
                <a:ea typeface="Playfair Display"/>
                <a:cs typeface="Playfair Display"/>
                <a:sym typeface="Playfair Display"/>
              </a:rPr>
              <a:t>Plants vs Zombies</a:t>
            </a:r>
            <a:endParaRPr sz="1800">
              <a:solidFill>
                <a:schemeClr val="dk2"/>
              </a:solidFill>
              <a:highlight>
                <a:schemeClr val="dk1"/>
              </a:highlight>
              <a:latin typeface="Playfair Display"/>
              <a:ea typeface="Playfair Display"/>
              <a:cs typeface="Playfair Display"/>
              <a:sym typeface="Playfair Display"/>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p:nvPr/>
        </p:nvSpPr>
        <p:spPr>
          <a:xfrm>
            <a:off x="160225" y="92725"/>
            <a:ext cx="5829623" cy="7618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3"/>
                </a:solidFill>
                <a:latin typeface="Arial"/>
              </a:rPr>
              <a:t>Future Scope</a:t>
            </a:r>
          </a:p>
        </p:txBody>
      </p:sp>
      <p:sp>
        <p:nvSpPr>
          <p:cNvPr id="336" name="Google Shape;336;p50"/>
          <p:cNvSpPr txBox="1"/>
          <p:nvPr/>
        </p:nvSpPr>
        <p:spPr>
          <a:xfrm>
            <a:off x="204750" y="988100"/>
            <a:ext cx="5964300" cy="3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Trying</a:t>
            </a:r>
            <a:r>
              <a:rPr lang="en-GB" sz="1600">
                <a:solidFill>
                  <a:schemeClr val="dk2"/>
                </a:solidFill>
                <a:latin typeface="Playfair Display"/>
                <a:ea typeface="Playfair Display"/>
                <a:cs typeface="Playfair Display"/>
                <a:sym typeface="Playfair Display"/>
              </a:rPr>
              <a:t> out </a:t>
            </a:r>
            <a:r>
              <a:rPr lang="en-GB" sz="1600">
                <a:solidFill>
                  <a:schemeClr val="dk2"/>
                </a:solidFill>
                <a:highlight>
                  <a:schemeClr val="dk1"/>
                </a:highlight>
                <a:latin typeface="Playfair Display"/>
                <a:ea typeface="Playfair Display"/>
                <a:cs typeface="Playfair Display"/>
                <a:sym typeface="Playfair Display"/>
              </a:rPr>
              <a:t>GCN (graph convolutional network)</a:t>
            </a:r>
            <a:r>
              <a:rPr lang="en-GB" sz="1600">
                <a:solidFill>
                  <a:schemeClr val="dk2"/>
                </a:solidFill>
                <a:latin typeface="Playfair Display"/>
                <a:ea typeface="Playfair Display"/>
                <a:cs typeface="Playfair Display"/>
                <a:sym typeface="Playfair Display"/>
              </a:rPr>
              <a:t> model, the indisputable leader in crop recommendation tasks.</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Recommending </a:t>
            </a:r>
            <a:r>
              <a:rPr lang="en-GB" sz="1600">
                <a:solidFill>
                  <a:schemeClr val="dk2"/>
                </a:solidFill>
                <a:highlight>
                  <a:schemeClr val="dk1"/>
                </a:highlight>
                <a:latin typeface="Playfair Display"/>
                <a:ea typeface="Playfair Display"/>
                <a:cs typeface="Playfair Display"/>
                <a:sym typeface="Playfair Display"/>
              </a:rPr>
              <a:t>pesticides and insecticides</a:t>
            </a:r>
            <a:r>
              <a:rPr lang="en-GB" sz="1600">
                <a:solidFill>
                  <a:schemeClr val="dk2"/>
                </a:solidFill>
                <a:latin typeface="Playfair Display"/>
                <a:ea typeface="Playfair Display"/>
                <a:cs typeface="Playfair Display"/>
                <a:sym typeface="Playfair Display"/>
              </a:rPr>
              <a:t> along with crops.</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Predicting </a:t>
            </a:r>
            <a:r>
              <a:rPr lang="en-GB" sz="1600">
                <a:solidFill>
                  <a:schemeClr val="dk2"/>
                </a:solidFill>
                <a:highlight>
                  <a:schemeClr val="dk1"/>
                </a:highlight>
                <a:latin typeface="Playfair Display"/>
                <a:ea typeface="Playfair Display"/>
                <a:cs typeface="Playfair Display"/>
                <a:sym typeface="Playfair Display"/>
              </a:rPr>
              <a:t>crop demand</a:t>
            </a:r>
            <a:r>
              <a:rPr lang="en-GB" sz="1600">
                <a:solidFill>
                  <a:schemeClr val="dk2"/>
                </a:solidFill>
                <a:latin typeface="Playfair Display"/>
                <a:ea typeface="Playfair Display"/>
                <a:cs typeface="Playfair Display"/>
                <a:sym typeface="Playfair Display"/>
              </a:rPr>
              <a:t> in prior to tackle problem of crop scarcity.</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Using</a:t>
            </a:r>
            <a:r>
              <a:rPr lang="en-GB" sz="1600">
                <a:solidFill>
                  <a:schemeClr val="dk2"/>
                </a:solidFill>
                <a:latin typeface="Playfair Display"/>
                <a:ea typeface="Playfair Display"/>
                <a:cs typeface="Playfair Display"/>
                <a:sym typeface="Playfair Display"/>
              </a:rPr>
              <a:t> </a:t>
            </a:r>
            <a:r>
              <a:rPr lang="en-GB" sz="1600">
                <a:solidFill>
                  <a:schemeClr val="dk2"/>
                </a:solidFill>
                <a:highlight>
                  <a:schemeClr val="dk1"/>
                </a:highlight>
                <a:latin typeface="Playfair Display"/>
                <a:ea typeface="Playfair Display"/>
                <a:cs typeface="Playfair Display"/>
                <a:sym typeface="Playfair Display"/>
              </a:rPr>
              <a:t>Law of large numbers</a:t>
            </a:r>
            <a:r>
              <a:rPr lang="en-GB" sz="1600">
                <a:solidFill>
                  <a:schemeClr val="dk2"/>
                </a:solidFill>
                <a:latin typeface="Playfair Display"/>
                <a:ea typeface="Playfair Display"/>
                <a:cs typeface="Playfair Display"/>
                <a:sym typeface="Playfair Display"/>
              </a:rPr>
              <a:t>, to show that more the farmers </a:t>
            </a:r>
            <a:r>
              <a:rPr lang="en-GB" sz="1600">
                <a:solidFill>
                  <a:schemeClr val="dk2"/>
                </a:solidFill>
                <a:latin typeface="Playfair Display"/>
                <a:ea typeface="Playfair Display"/>
                <a:cs typeface="Playfair Display"/>
                <a:sym typeface="Playfair Display"/>
              </a:rPr>
              <a:t>preferences</a:t>
            </a:r>
            <a:r>
              <a:rPr lang="en-GB" sz="1600">
                <a:solidFill>
                  <a:schemeClr val="dk2"/>
                </a:solidFill>
                <a:latin typeface="Playfair Display"/>
                <a:ea typeface="Playfair Display"/>
                <a:cs typeface="Playfair Display"/>
                <a:sym typeface="Playfair Display"/>
              </a:rPr>
              <a:t> are sampled from normal distribution, expected mean will go to true mean.</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Rather than using content based we can use </a:t>
            </a:r>
            <a:r>
              <a:rPr lang="en-GB" sz="1600">
                <a:solidFill>
                  <a:schemeClr val="dk2"/>
                </a:solidFill>
                <a:highlight>
                  <a:schemeClr val="dk1"/>
                </a:highlight>
                <a:latin typeface="Playfair Display"/>
                <a:ea typeface="Playfair Display"/>
                <a:cs typeface="Playfair Display"/>
                <a:sym typeface="Playfair Display"/>
              </a:rPr>
              <a:t>neural networks as a base</a:t>
            </a:r>
            <a:r>
              <a:rPr lang="en-GB" sz="1600">
                <a:solidFill>
                  <a:schemeClr val="dk2"/>
                </a:solidFill>
                <a:latin typeface="Playfair Display"/>
                <a:ea typeface="Playfair Display"/>
                <a:cs typeface="Playfair Display"/>
                <a:sym typeface="Playfair Display"/>
              </a:rPr>
              <a:t> to bandits.</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rPr lang="en-GB" sz="1600">
                <a:solidFill>
                  <a:schemeClr val="dk2"/>
                </a:solidFill>
                <a:latin typeface="Playfair Display"/>
                <a:ea typeface="Playfair Display"/>
                <a:cs typeface="Playfair Display"/>
                <a:sym typeface="Playfair Display"/>
              </a:rPr>
              <a:t>There are endless </a:t>
            </a:r>
            <a:r>
              <a:rPr lang="en-GB" sz="1600">
                <a:solidFill>
                  <a:schemeClr val="dk2"/>
                </a:solidFill>
                <a:latin typeface="Playfair Display"/>
                <a:ea typeface="Playfair Display"/>
                <a:cs typeface="Playfair Display"/>
                <a:sym typeface="Playfair Display"/>
              </a:rPr>
              <a:t>possibilities</a:t>
            </a:r>
            <a:r>
              <a:rPr lang="en-GB" sz="1600">
                <a:solidFill>
                  <a:schemeClr val="dk2"/>
                </a:solidFill>
                <a:latin typeface="Playfair Display"/>
                <a:ea typeface="Playfair Display"/>
                <a:cs typeface="Playfair Display"/>
                <a:sym typeface="Playfair Display"/>
              </a:rPr>
              <a:t>!!!!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600">
              <a:solidFill>
                <a:schemeClr val="dk2"/>
              </a:solidFill>
              <a:latin typeface="Playfair Display"/>
              <a:ea typeface="Playfair Display"/>
              <a:cs typeface="Playfair Display"/>
              <a:sym typeface="Playfair Display"/>
            </a:endParaRPr>
          </a:p>
        </p:txBody>
      </p:sp>
      <p:pic>
        <p:nvPicPr>
          <p:cNvPr id="337" name="Google Shape;337;p50"/>
          <p:cNvPicPr preferRelativeResize="0"/>
          <p:nvPr/>
        </p:nvPicPr>
        <p:blipFill>
          <a:blip r:embed="rId3">
            <a:alphaModFix/>
          </a:blip>
          <a:stretch>
            <a:fillRect/>
          </a:stretch>
        </p:blipFill>
        <p:spPr>
          <a:xfrm>
            <a:off x="6546096" y="0"/>
            <a:ext cx="2372159" cy="51435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51"/>
          <p:cNvPicPr preferRelativeResize="0"/>
          <p:nvPr/>
        </p:nvPicPr>
        <p:blipFill>
          <a:blip r:embed="rId3">
            <a:alphaModFix/>
          </a:blip>
          <a:stretch>
            <a:fillRect/>
          </a:stretch>
        </p:blipFill>
        <p:spPr>
          <a:xfrm>
            <a:off x="1176338" y="2057400"/>
            <a:ext cx="6791325" cy="2733675"/>
          </a:xfrm>
          <a:prstGeom prst="rect">
            <a:avLst/>
          </a:prstGeom>
          <a:noFill/>
          <a:ln>
            <a:noFill/>
          </a:ln>
        </p:spPr>
      </p:pic>
      <p:sp>
        <p:nvSpPr>
          <p:cNvPr id="343" name="Google Shape;343;p51"/>
          <p:cNvSpPr/>
          <p:nvPr/>
        </p:nvSpPr>
        <p:spPr>
          <a:xfrm>
            <a:off x="1561748" y="537850"/>
            <a:ext cx="6020516" cy="121884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idx="2" type="body"/>
          </p:nvPr>
        </p:nvSpPr>
        <p:spPr>
          <a:xfrm>
            <a:off x="4939500" y="284850"/>
            <a:ext cx="3837000" cy="4134600"/>
          </a:xfrm>
          <a:prstGeom prst="rect">
            <a:avLst/>
          </a:prstGeom>
        </p:spPr>
        <p:txBody>
          <a:bodyPr anchorCtr="0" anchor="ctr"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GB"/>
              <a:t>We had </a:t>
            </a:r>
            <a:r>
              <a:rPr lang="en-GB">
                <a:solidFill>
                  <a:schemeClr val="lt1"/>
                </a:solidFill>
                <a:highlight>
                  <a:schemeClr val="dk2"/>
                </a:highlight>
              </a:rPr>
              <a:t>22 crops</a:t>
            </a:r>
            <a:r>
              <a:rPr lang="en-GB"/>
              <a:t> in our dataset, to generate more crops we first found correlation between columns.</a:t>
            </a:r>
            <a:endParaRPr/>
          </a:p>
          <a:p>
            <a:pPr indent="-325755" lvl="0" marL="457200" rtl="0" algn="l">
              <a:spcBef>
                <a:spcPts val="0"/>
              </a:spcBef>
              <a:spcAft>
                <a:spcPts val="0"/>
              </a:spcAft>
              <a:buSzPct val="100000"/>
              <a:buChar char="●"/>
            </a:pPr>
            <a:r>
              <a:rPr lang="en-GB"/>
              <a:t>Now to make cohorts we found a threshold using </a:t>
            </a:r>
            <a:r>
              <a:rPr lang="en-GB">
                <a:solidFill>
                  <a:schemeClr val="lt1"/>
                </a:solidFill>
                <a:highlight>
                  <a:schemeClr val="dk2"/>
                </a:highlight>
              </a:rPr>
              <a:t>IQR (0.29)</a:t>
            </a:r>
            <a:r>
              <a:rPr lang="en-GB"/>
              <a:t> and noticed that out data 2 cohorts.</a:t>
            </a:r>
            <a:endParaRPr/>
          </a:p>
          <a:p>
            <a:pPr indent="-304165" lvl="1" marL="914400" rtl="0" algn="l">
              <a:spcBef>
                <a:spcPts val="0"/>
              </a:spcBef>
              <a:spcAft>
                <a:spcPts val="0"/>
              </a:spcAft>
              <a:buSzPct val="100000"/>
              <a:buChar char="○"/>
            </a:pPr>
            <a:r>
              <a:rPr lang="en-GB"/>
              <a:t>Cohort 1: K_mean, P_mean</a:t>
            </a:r>
            <a:endParaRPr/>
          </a:p>
          <a:p>
            <a:pPr indent="-304165" lvl="1" marL="914400" rtl="0" algn="l">
              <a:spcBef>
                <a:spcPts val="0"/>
              </a:spcBef>
              <a:spcAft>
                <a:spcPts val="0"/>
              </a:spcAft>
              <a:buSzPct val="100000"/>
              <a:buChar char="○"/>
            </a:pPr>
            <a:r>
              <a:rPr lang="en-GB"/>
              <a:t>Cohort 2: humidity_mean, temperature_mean</a:t>
            </a:r>
            <a:endParaRPr/>
          </a:p>
          <a:p>
            <a:pPr indent="-325755" lvl="0" marL="457200" rtl="0" algn="l">
              <a:spcBef>
                <a:spcPts val="0"/>
              </a:spcBef>
              <a:spcAft>
                <a:spcPts val="0"/>
              </a:spcAft>
              <a:buSzPct val="100000"/>
              <a:buChar char="●"/>
            </a:pPr>
            <a:r>
              <a:rPr lang="en-GB"/>
              <a:t>Now we fixed value of one of the columns from each cohorts and predicted for the other using </a:t>
            </a:r>
            <a:r>
              <a:rPr lang="en-GB">
                <a:solidFill>
                  <a:schemeClr val="lt1"/>
                </a:solidFill>
                <a:highlight>
                  <a:schemeClr val="dk2"/>
                </a:highlight>
              </a:rPr>
              <a:t>Linear Regression</a:t>
            </a:r>
            <a:r>
              <a:rPr lang="en-GB"/>
              <a:t>.</a:t>
            </a:r>
            <a:endParaRPr/>
          </a:p>
          <a:p>
            <a:pPr indent="-325755" lvl="0" marL="457200" rtl="0" algn="l">
              <a:spcBef>
                <a:spcPts val="0"/>
              </a:spcBef>
              <a:spcAft>
                <a:spcPts val="0"/>
              </a:spcAft>
              <a:buSzPct val="100000"/>
              <a:buChar char="●"/>
            </a:pPr>
            <a:r>
              <a:rPr lang="en-GB"/>
              <a:t>We </a:t>
            </a:r>
            <a:r>
              <a:rPr lang="en-GB"/>
              <a:t>have total for </a:t>
            </a:r>
            <a:r>
              <a:rPr lang="en-GB">
                <a:solidFill>
                  <a:schemeClr val="lt1"/>
                </a:solidFill>
                <a:highlight>
                  <a:schemeClr val="dk2"/>
                </a:highlight>
              </a:rPr>
              <a:t>100 local crops</a:t>
            </a:r>
            <a:r>
              <a:rPr lang="en-GB"/>
              <a:t> and </a:t>
            </a:r>
            <a:r>
              <a:rPr lang="en-GB">
                <a:solidFill>
                  <a:schemeClr val="lt1"/>
                </a:solidFill>
                <a:highlight>
                  <a:schemeClr val="dk2"/>
                </a:highlight>
              </a:rPr>
              <a:t>20 imported crops</a:t>
            </a:r>
            <a:r>
              <a:rPr lang="en-GB"/>
              <a:t> in our dataset now, and flexibility to increase this as much as we want!</a:t>
            </a:r>
            <a:endParaRPr/>
          </a:p>
        </p:txBody>
      </p:sp>
      <p:pic>
        <p:nvPicPr>
          <p:cNvPr id="82" name="Google Shape;82;p16"/>
          <p:cNvPicPr preferRelativeResize="0"/>
          <p:nvPr/>
        </p:nvPicPr>
        <p:blipFill>
          <a:blip r:embed="rId3">
            <a:alphaModFix/>
          </a:blip>
          <a:stretch>
            <a:fillRect/>
          </a:stretch>
        </p:blipFill>
        <p:spPr>
          <a:xfrm>
            <a:off x="55050" y="1452525"/>
            <a:ext cx="4430802" cy="2814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Content Based + MAB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GB"/>
              <a:t>Content Based</a:t>
            </a:r>
            <a:endParaRPr/>
          </a:p>
          <a:p>
            <a:pPr indent="0" lvl="0" marL="0" rtl="0" algn="l">
              <a:spcBef>
                <a:spcPts val="0"/>
              </a:spcBef>
              <a:spcAft>
                <a:spcPts val="0"/>
              </a:spcAft>
              <a:buNone/>
            </a:pPr>
            <a:r>
              <a:t/>
            </a:r>
            <a:endParaRPr/>
          </a:p>
        </p:txBody>
      </p:sp>
      <p:pic>
        <p:nvPicPr>
          <p:cNvPr id="93" name="Google Shape;93;p18"/>
          <p:cNvPicPr preferRelativeResize="0"/>
          <p:nvPr/>
        </p:nvPicPr>
        <p:blipFill rotWithShape="1">
          <a:blip r:embed="rId3">
            <a:alphaModFix/>
          </a:blip>
          <a:srcRect b="0" l="0" r="0" t="7313"/>
          <a:stretch/>
        </p:blipFill>
        <p:spPr>
          <a:xfrm>
            <a:off x="311700" y="1096300"/>
            <a:ext cx="5288602" cy="3541400"/>
          </a:xfrm>
          <a:prstGeom prst="rect">
            <a:avLst/>
          </a:prstGeom>
          <a:noFill/>
          <a:ln>
            <a:noFill/>
          </a:ln>
        </p:spPr>
      </p:pic>
      <p:pic>
        <p:nvPicPr>
          <p:cNvPr id="94" name="Google Shape;94;p18"/>
          <p:cNvPicPr preferRelativeResize="0"/>
          <p:nvPr/>
        </p:nvPicPr>
        <p:blipFill>
          <a:blip r:embed="rId4">
            <a:alphaModFix/>
          </a:blip>
          <a:stretch>
            <a:fillRect/>
          </a:stretch>
        </p:blipFill>
        <p:spPr>
          <a:xfrm>
            <a:off x="5709925" y="1096298"/>
            <a:ext cx="3348849" cy="2068400"/>
          </a:xfrm>
          <a:prstGeom prst="rect">
            <a:avLst/>
          </a:prstGeom>
          <a:noFill/>
          <a:ln>
            <a:noFill/>
          </a:ln>
        </p:spPr>
      </p:pic>
      <p:sp>
        <p:nvSpPr>
          <p:cNvPr id="95" name="Google Shape;95;p18"/>
          <p:cNvSpPr txBox="1"/>
          <p:nvPr/>
        </p:nvSpPr>
        <p:spPr>
          <a:xfrm>
            <a:off x="6605250" y="1096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9</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ε-greedy</a:t>
            </a:r>
            <a:endParaRPr/>
          </a:p>
        </p:txBody>
      </p:sp>
      <p:pic>
        <p:nvPicPr>
          <p:cNvPr id="101" name="Google Shape;101;p19"/>
          <p:cNvPicPr preferRelativeResize="0"/>
          <p:nvPr/>
        </p:nvPicPr>
        <p:blipFill>
          <a:blip r:embed="rId3">
            <a:alphaModFix/>
          </a:blip>
          <a:stretch>
            <a:fillRect/>
          </a:stretch>
        </p:blipFill>
        <p:spPr>
          <a:xfrm>
            <a:off x="152400" y="1170125"/>
            <a:ext cx="8839204" cy="3590927"/>
          </a:xfrm>
          <a:prstGeom prst="rect">
            <a:avLst/>
          </a:prstGeom>
          <a:noFill/>
          <a:ln>
            <a:noFill/>
          </a:ln>
        </p:spPr>
      </p:pic>
      <p:sp>
        <p:nvSpPr>
          <p:cNvPr id="102" name="Google Shape;102;p19"/>
          <p:cNvSpPr txBox="1"/>
          <p:nvPr/>
        </p:nvSpPr>
        <p:spPr>
          <a:xfrm>
            <a:off x="6477325" y="7307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12</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Thompson’s Sampling</a:t>
            </a:r>
            <a:endParaRPr/>
          </a:p>
        </p:txBody>
      </p:sp>
      <p:pic>
        <p:nvPicPr>
          <p:cNvPr id="108" name="Google Shape;108;p20"/>
          <p:cNvPicPr preferRelativeResize="0"/>
          <p:nvPr/>
        </p:nvPicPr>
        <p:blipFill>
          <a:blip r:embed="rId3">
            <a:alphaModFix/>
          </a:blip>
          <a:stretch>
            <a:fillRect/>
          </a:stretch>
        </p:blipFill>
        <p:spPr>
          <a:xfrm>
            <a:off x="311700" y="1078750"/>
            <a:ext cx="8138998" cy="3900301"/>
          </a:xfrm>
          <a:prstGeom prst="rect">
            <a:avLst/>
          </a:prstGeom>
          <a:noFill/>
          <a:ln>
            <a:noFill/>
          </a:ln>
        </p:spPr>
      </p:pic>
      <p:sp>
        <p:nvSpPr>
          <p:cNvPr id="109" name="Google Shape;109;p20"/>
          <p:cNvSpPr txBox="1"/>
          <p:nvPr/>
        </p:nvSpPr>
        <p:spPr>
          <a:xfrm>
            <a:off x="6449925" y="164450"/>
            <a:ext cx="3563100" cy="1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dk2"/>
                </a:solidFill>
                <a:latin typeface="Playfair Display"/>
                <a:ea typeface="Playfair Display"/>
                <a:cs typeface="Playfair Display"/>
                <a:sym typeface="Playfair Display"/>
              </a:rPr>
              <a:t>Ref:. Lecture 15</a:t>
            </a:r>
            <a:endParaRPr sz="1800">
              <a:solidFill>
                <a:schemeClr val="dk2"/>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to plant? → Content Based</a:t>
            </a:r>
            <a:endParaRPr/>
          </a:p>
        </p:txBody>
      </p:sp>
      <p:pic>
        <p:nvPicPr>
          <p:cNvPr id="115" name="Google Shape;115;p21"/>
          <p:cNvPicPr preferRelativeResize="0"/>
          <p:nvPr/>
        </p:nvPicPr>
        <p:blipFill>
          <a:blip r:embed="rId3">
            <a:alphaModFix/>
          </a:blip>
          <a:stretch>
            <a:fillRect/>
          </a:stretch>
        </p:blipFill>
        <p:spPr>
          <a:xfrm>
            <a:off x="1869950" y="1307175"/>
            <a:ext cx="5715000" cy="3143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